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notesMasterIdLst>
    <p:notesMasterId r:id="rId25"/>
  </p:notesMasterIdLst>
  <p:handoutMasterIdLst>
    <p:handoutMasterId r:id="rId26"/>
  </p:handoutMasterIdLst>
  <p:sldIdLst>
    <p:sldId id="299" r:id="rId6"/>
    <p:sldId id="329" r:id="rId7"/>
    <p:sldId id="337" r:id="rId8"/>
    <p:sldId id="336" r:id="rId9"/>
    <p:sldId id="327" r:id="rId10"/>
    <p:sldId id="330" r:id="rId11"/>
    <p:sldId id="328" r:id="rId12"/>
    <p:sldId id="333" r:id="rId13"/>
    <p:sldId id="335" r:id="rId14"/>
    <p:sldId id="288" r:id="rId15"/>
    <p:sldId id="289" r:id="rId16"/>
    <p:sldId id="294" r:id="rId17"/>
    <p:sldId id="295" r:id="rId18"/>
    <p:sldId id="296" r:id="rId19"/>
    <p:sldId id="312" r:id="rId20"/>
    <p:sldId id="290" r:id="rId21"/>
    <p:sldId id="315" r:id="rId22"/>
    <p:sldId id="317" r:id="rId23"/>
    <p:sldId id="32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000066"/>
    <a:srgbClr val="990000"/>
    <a:srgbClr val="FFFFCC"/>
    <a:srgbClr val="FFFF99"/>
    <a:srgbClr val="FFCC99"/>
    <a:srgbClr val="FFFF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57" autoAdjust="0"/>
    <p:restoredTop sz="94685" autoAdjust="0"/>
  </p:normalViewPr>
  <p:slideViewPr>
    <p:cSldViewPr>
      <p:cViewPr varScale="1">
        <p:scale>
          <a:sx n="72" d="100"/>
          <a:sy n="72" d="100"/>
        </p:scale>
        <p:origin x="-787" y="-91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E890308-36E0-4F5A-8CBF-BC434B9811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9C62AF-6CFA-4D01-8E7F-4834E9CB74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3FEFC-BD11-4B3D-98CE-BF39E3BBA57F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3DB5CD-885F-41F0-AD4D-0D9036711CCA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C2C0A-7F00-42D0-9EF9-934EF84A94AB}" type="slidenum">
              <a:rPr lang="fr-FR" smtClean="0"/>
              <a:pPr>
                <a:defRPr/>
              </a:pPr>
              <a:t>11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98D3A-AD3A-4A89-9D0A-1BD181A4D316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37343B-613A-4BA3-B2DF-B5EB56144CDE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2E37F-9318-4B5E-A020-1E461C82D814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51A55-BFCF-47B3-803A-446953A30BE9}" type="slidenum">
              <a:rPr lang="fr-FR" smtClean="0"/>
              <a:pPr>
                <a:defRPr/>
              </a:pPr>
              <a:t>15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FCEDF-D0F2-4FCA-BB9B-F7068D8F2229}" type="slidenum">
              <a:rPr lang="fr-FR" smtClean="0"/>
              <a:pPr>
                <a:defRPr/>
              </a:pPr>
              <a:t>16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749E5-8F4E-4082-ABE9-F7AFB4D4EC06}" type="slidenum">
              <a:rPr lang="fr-FR" smtClean="0"/>
              <a:pPr>
                <a:defRPr/>
              </a:pPr>
              <a:t>17</a:t>
            </a:fld>
            <a:endParaRPr lang="fr-FR" smtClean="0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5375C-F7E9-494D-AC92-127BF018E9F7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63A81-0462-4AB0-9E74-A2F967BE6703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CB9F0-98D3-42AF-9052-65B2A2284765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0476F-4217-454D-8FB6-6935F742FD70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fr-FR" smtClean="0"/>
              <a:t>2.200 petawatts/heure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3CD71-A87E-4180-BD78-A8AE648AAAFB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BFEEC-4E49-4D76-A441-18870F56E4C6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2A342-F8F3-4A96-94DF-5FEFD1A9A25F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1079A-78C9-41FB-8063-EDEF808B7B10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3CD71-A87E-4180-BD78-A8AE648AAAFB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3CD71-A87E-4180-BD78-A8AE648AAAFB}" type="slidenum">
              <a:rPr lang="fr-FR" smtClean="0"/>
              <a:pPr>
                <a:defRPr/>
              </a:pPr>
              <a:t>9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F439D46A-2488-4FF2-86A5-BB1C3676BD80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FBD3765-5C44-48C7-8838-777DEC2A39A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9273D7F-EA1E-480C-8ABE-500810A0F54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80959DF-AB80-4F6B-BD52-B6E04B7B8528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B18442E-83A1-4607-90E1-646AB9772EFD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F60676E-9531-444F-A7A4-DA1AEF999C30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F5C85CF-5CFC-458D-8B17-1AADCE888F65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ABCF327-00F9-4D32-8BDF-3D2AB04CA7C8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F581C00-FA62-4B22-B569-29298732439A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99312EE-5C8E-4D86-9FAD-9F0D34286DCB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DF43C17-8E47-418D-9B59-A8E918362FC0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B39AC05-F7C9-4492-8EBC-BD8FA2AEED3C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CC7EE04-0BFA-4F14-B18D-C6078195A9D2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j-lt"/>
                <a:cs typeface="+mn-cs"/>
              </a:defRPr>
            </a:lvl2pPr>
          </a:lstStyle>
          <a:p>
            <a:pPr lvl="1">
              <a:defRPr/>
            </a:pPr>
            <a:fld id="{7448D76A-5974-4F40-84B6-888F27C94DB2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ichelb\Dropbox\Solaire%20Spatial%20et%20Ascenseur%20Spatial%20LLN%2026%2003%202015\Ascenseur_Spatial_slide_4.wm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ichelb\Dropbox\Solaire%20Spatial%20et%20Ascenseur%20Spatial%20LLN%2026%2003%202015\Ascenseur_Spatial_slide_9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bmi\Extreme_Engineering\_COnférence_LLN_Jan2013\spaceelevator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63500"/>
            <a:ext cx="92122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372225" cy="21685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sz="4000" dirty="0" smtClean="0">
                <a:solidFill>
                  <a:srgbClr val="FFCC00"/>
                </a:solidFill>
              </a:rPr>
              <a:t>L’ascenseur spatial, </a:t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>une clé pour une énergie inépuisable</a:t>
            </a:r>
            <a:endParaRPr lang="fr-FR" sz="4000" dirty="0" smtClean="0">
              <a:solidFill>
                <a:srgbClr val="FFCC00"/>
              </a:solidFill>
            </a:endParaRPr>
          </a:p>
        </p:txBody>
      </p:sp>
      <p:pic>
        <p:nvPicPr>
          <p:cNvPr id="15364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4575"/>
            <a:ext cx="464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6237288"/>
            <a:ext cx="20875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BE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Benoit Michel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se0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0"/>
            <a:ext cx="12169776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431800" y="1376363"/>
            <a:ext cx="6551613" cy="3816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280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mtClean="0">
                <a:solidFill>
                  <a:srgbClr val="FFFFCC"/>
                </a:solidFill>
              </a:rPr>
              <a:t>Fabriquer le câble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mtClean="0">
                <a:solidFill>
                  <a:srgbClr val="FFFFCC"/>
                </a:solidFill>
              </a:rPr>
              <a:t>Le déployer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mtClean="0">
                <a:solidFill>
                  <a:srgbClr val="FFFFCC"/>
                </a:solidFill>
              </a:rPr>
              <a:t>L’énergie de propulsion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mtClean="0">
                <a:solidFill>
                  <a:srgbClr val="FFFFCC"/>
                </a:solidFill>
              </a:rPr>
              <a:t>Eviter les catastrophes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15900" y="0"/>
            <a:ext cx="8640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Les défis de l’ascenseur spatial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2060848"/>
            <a:ext cx="6048164" cy="479715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chemeClr val="bg2"/>
                </a:solidFill>
              </a:rPr>
              <a:t>Nanotubes de carbone  (CNT) ou graphène .</a:t>
            </a:r>
            <a:br>
              <a:rPr lang="fr-BE" sz="2000" dirty="0" smtClean="0">
                <a:solidFill>
                  <a:schemeClr val="bg2"/>
                </a:solidFill>
              </a:rPr>
            </a:br>
            <a:endParaRPr lang="fr-BE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chemeClr val="bg2"/>
                </a:solidFill>
              </a:rPr>
              <a:t>70 fois plus résistant que l’acier </a:t>
            </a:r>
            <a:br>
              <a:rPr lang="fr-BE" sz="2000" dirty="0" smtClean="0">
                <a:solidFill>
                  <a:schemeClr val="bg2"/>
                </a:solidFill>
              </a:rPr>
            </a:br>
            <a:endParaRPr lang="fr-BE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chemeClr val="bg2"/>
                </a:solidFill>
              </a:rPr>
              <a:t>6 fois plus léger que l’acier </a:t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>      (densité 1,3 contre 7,4).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fr-BE" sz="2000" dirty="0" smtClean="0">
                <a:solidFill>
                  <a:schemeClr val="bg2"/>
                </a:solidFill>
              </a:rPr>
              <a:t/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/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3200" i="1" dirty="0" smtClean="0">
                <a:solidFill>
                  <a:srgbClr val="C00000"/>
                </a:solidFill>
              </a:rPr>
              <a:t>Le câble en carbone</a:t>
            </a:r>
            <a:r>
              <a:rPr lang="fr-BE" sz="2000" dirty="0" smtClean="0">
                <a:solidFill>
                  <a:schemeClr val="bg2"/>
                </a:solidFill>
              </a:rPr>
              <a:t/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/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>100.000 Km x 100 mm x 0,001 mm </a:t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>Section nette: 2</a:t>
            </a:r>
            <a:r>
              <a:rPr lang="fr-BE" sz="1800" dirty="0" smtClean="0">
                <a:solidFill>
                  <a:schemeClr val="bg2"/>
                </a:solidFill>
              </a:rPr>
              <a:t> </a:t>
            </a:r>
            <a:r>
              <a:rPr lang="fr-BE" sz="2000" dirty="0" smtClean="0">
                <a:solidFill>
                  <a:schemeClr val="bg2"/>
                </a:solidFill>
              </a:rPr>
              <a:t>mm</a:t>
            </a:r>
            <a:r>
              <a:rPr lang="fr-BE" sz="2000" baseline="30000" dirty="0" smtClean="0">
                <a:solidFill>
                  <a:schemeClr val="bg2"/>
                </a:solidFill>
              </a:rPr>
              <a:t>2 </a:t>
            </a:r>
            <a:r>
              <a:rPr lang="fr-BE" sz="2000" dirty="0" smtClean="0">
                <a:solidFill>
                  <a:schemeClr val="bg2"/>
                </a:solidFill>
              </a:rPr>
              <a:t/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>Poids: 2.600 Tonnes</a:t>
            </a:r>
            <a:br>
              <a:rPr lang="fr-BE" sz="2000" dirty="0" smtClean="0">
                <a:solidFill>
                  <a:schemeClr val="bg2"/>
                </a:solidFill>
              </a:rPr>
            </a:br>
            <a:r>
              <a:rPr lang="fr-BE" sz="2000" dirty="0" smtClean="0">
                <a:solidFill>
                  <a:schemeClr val="bg2"/>
                </a:solidFill>
              </a:rPr>
              <a:t>Charge utile : 20 Tonnes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435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Défi n° 1 : Le câble</a:t>
            </a:r>
          </a:p>
        </p:txBody>
      </p:sp>
      <p:pic>
        <p:nvPicPr>
          <p:cNvPr id="23558" name="Picture 9" descr="nano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0"/>
            <a:ext cx="236128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 bwMode="auto">
          <a:xfrm flipH="1">
            <a:off x="250825" y="4184650"/>
            <a:ext cx="597693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Dropbox\Solaire Spatial et Ascenseur Spatial LLN 26 03 2015\pictures\graphene-sheet-latt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717" y="0"/>
            <a:ext cx="2544283" cy="1908212"/>
          </a:xfrm>
          <a:prstGeom prst="rect">
            <a:avLst/>
          </a:prstGeom>
          <a:noFill/>
        </p:spPr>
      </p:pic>
      <p:pic>
        <p:nvPicPr>
          <p:cNvPr id="1027" name="Picture 3" descr="C:\Dropbox\Solaire Spatial et Ascenseur Spatial LLN 26 03 2015\pictures\1747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068" y="4041068"/>
            <a:ext cx="3815916" cy="255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28663"/>
            <a:ext cx="8139113" cy="525621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fr-BE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sz="2400" dirty="0" smtClean="0">
                <a:solidFill>
                  <a:schemeClr val="bg2"/>
                </a:solidFill>
              </a:rPr>
              <a:t>Déploiement d’une amorce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260 Tonnes en orbite basse : câble, contrepoids.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Plusieurs lancements d’Ariane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Assemblage en orbite basse (360 km)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Montée jusqu’en GEO (36.000 km)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Déploiement par gravité</a:t>
            </a:r>
            <a:br>
              <a:rPr lang="fr-BE" sz="1800" dirty="0" smtClean="0">
                <a:solidFill>
                  <a:schemeClr val="bg2"/>
                </a:solidFill>
              </a:rPr>
            </a:br>
            <a:endParaRPr lang="fr-BE" sz="18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sz="2400" dirty="0" smtClean="0">
                <a:solidFill>
                  <a:schemeClr val="bg2"/>
                </a:solidFill>
              </a:rPr>
              <a:t>Renforcement progressif</a:t>
            </a:r>
            <a:endParaRPr lang="fr-BE" sz="2000" dirty="0" smtClean="0">
              <a:solidFill>
                <a:schemeClr val="bg2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On a lancé une ‘amorce’ de 2 tonnes de charge utile.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On se sert de l‘amorce pour hisser le reste du câble de 2.600 tonnes 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r-BE" sz="1800" dirty="0" smtClean="0">
                <a:solidFill>
                  <a:schemeClr val="bg2"/>
                </a:solidFill>
              </a:rPr>
              <a:t>                         (en 230 montées).   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Le câble passe de 0,2 mm</a:t>
            </a:r>
            <a:r>
              <a:rPr lang="fr-BE" sz="1800" baseline="30000" dirty="0" smtClean="0">
                <a:solidFill>
                  <a:schemeClr val="bg2"/>
                </a:solidFill>
              </a:rPr>
              <a:t>2</a:t>
            </a:r>
            <a:r>
              <a:rPr lang="fr-BE" sz="1800" dirty="0" smtClean="0">
                <a:solidFill>
                  <a:schemeClr val="bg2"/>
                </a:solidFill>
              </a:rPr>
              <a:t> à 2 mm</a:t>
            </a:r>
            <a:r>
              <a:rPr lang="fr-BE" sz="1800" baseline="30000" dirty="0" smtClean="0">
                <a:solidFill>
                  <a:schemeClr val="bg2"/>
                </a:solidFill>
              </a:rPr>
              <a:t>2</a:t>
            </a:r>
            <a:r>
              <a:rPr lang="fr-BE" sz="1800" dirty="0" smtClean="0">
                <a:solidFill>
                  <a:schemeClr val="bg2"/>
                </a:solidFill>
              </a:rPr>
              <a:t> et 20 tonnes de charge utile.</a:t>
            </a: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endParaRPr lang="fr-BE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sz="2400" dirty="0" smtClean="0">
                <a:solidFill>
                  <a:schemeClr val="bg2"/>
                </a:solidFill>
              </a:rPr>
              <a:t>Coût</a:t>
            </a:r>
            <a:endParaRPr lang="fr-BE" sz="2000" dirty="0" smtClean="0">
              <a:solidFill>
                <a:schemeClr val="bg2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10 Milliards d’euros.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chemeClr val="bg2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61928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Défi n° 2 : Lancement </a:t>
            </a:r>
          </a:p>
        </p:txBody>
      </p:sp>
      <p:pic>
        <p:nvPicPr>
          <p:cNvPr id="24580" name="Picture 2" descr="SE_Deploi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925" y="404813"/>
            <a:ext cx="21986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497888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chemeClr val="bg2"/>
                </a:solidFill>
              </a:rPr>
              <a:t>200 Km/h  pour 7  jours de trajet</a:t>
            </a:r>
            <a:br>
              <a:rPr lang="fr-BE" sz="2400" dirty="0" smtClean="0">
                <a:solidFill>
                  <a:schemeClr val="bg2"/>
                </a:solidFill>
              </a:rPr>
            </a:br>
            <a:endParaRPr lang="fr-BE" sz="2400" dirty="0" smtClean="0">
              <a:solidFill>
                <a:schemeClr val="bg2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chemeClr val="bg2"/>
                </a:solidFill>
              </a:rPr>
              <a:t>200 KW pour monter,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fr-BE" sz="2400" dirty="0" smtClean="0">
                <a:solidFill>
                  <a:schemeClr val="bg2"/>
                </a:solidFill>
              </a:rPr>
              <a:t>         rien pour redescendre.</a:t>
            </a:r>
            <a:br>
              <a:rPr lang="fr-BE" sz="2400" dirty="0" smtClean="0">
                <a:solidFill>
                  <a:schemeClr val="bg2"/>
                </a:solidFill>
              </a:rPr>
            </a:br>
            <a:endParaRPr lang="fr-BE" sz="2400" dirty="0" smtClean="0">
              <a:solidFill>
                <a:schemeClr val="bg2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chemeClr val="bg2"/>
                </a:solidFill>
              </a:rPr>
              <a:t>Alimentation par laser</a:t>
            </a:r>
            <a:br>
              <a:rPr lang="fr-BE" sz="2400" dirty="0" smtClean="0">
                <a:solidFill>
                  <a:schemeClr val="bg2"/>
                </a:solidFill>
              </a:rPr>
            </a:br>
            <a:r>
              <a:rPr lang="fr-BE" sz="2400" dirty="0" smtClean="0">
                <a:solidFill>
                  <a:schemeClr val="bg2"/>
                </a:solidFill>
              </a:rPr>
              <a:t>  depuis le sol vers des</a:t>
            </a:r>
            <a:br>
              <a:rPr lang="fr-BE" sz="2400" dirty="0" smtClean="0">
                <a:solidFill>
                  <a:schemeClr val="bg2"/>
                </a:solidFill>
              </a:rPr>
            </a:br>
            <a:r>
              <a:rPr lang="fr-BE" sz="2400" dirty="0" smtClean="0">
                <a:solidFill>
                  <a:schemeClr val="bg2"/>
                </a:solidFill>
              </a:rPr>
              <a:t>  cellules (50 m</a:t>
            </a:r>
            <a:r>
              <a:rPr lang="fr-BE" sz="2400" baseline="30000" dirty="0" smtClean="0">
                <a:solidFill>
                  <a:schemeClr val="bg2"/>
                </a:solidFill>
              </a:rPr>
              <a:t>2</a:t>
            </a:r>
            <a:r>
              <a:rPr lang="fr-BE" sz="2400" dirty="0" smtClean="0">
                <a:solidFill>
                  <a:schemeClr val="bg2"/>
                </a:solidFill>
              </a:rPr>
              <a:t>)</a:t>
            </a:r>
            <a:br>
              <a:rPr lang="fr-BE" sz="2400" dirty="0" smtClean="0">
                <a:solidFill>
                  <a:schemeClr val="bg2"/>
                </a:solidFill>
              </a:rPr>
            </a:br>
            <a:endParaRPr lang="fr-BE" sz="2400" dirty="0" smtClean="0">
              <a:solidFill>
                <a:schemeClr val="bg2"/>
              </a:solidFill>
            </a:endParaRPr>
          </a:p>
        </p:txBody>
      </p:sp>
      <p:pic>
        <p:nvPicPr>
          <p:cNvPr id="25603" name="Picture 4" descr="Climb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44675"/>
            <a:ext cx="3946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8928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Défi n° 3 : La propulsion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6084888" cy="3995737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Satellites et débris orbitaux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Météorites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Radiations et courants induits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Oxydation du câble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Vent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chemeClr val="bg2"/>
                </a:solidFill>
              </a:rPr>
              <a:t>Orages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Défi n° 4 : éviter les risques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6628" name="Picture 7" descr="SE_Ris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263" y="188913"/>
            <a:ext cx="2598737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en\Downloads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79388" y="3897313"/>
            <a:ext cx="7597775" cy="2771775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Câble ruban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 base flottante dans le Pacifique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Renforcer la surveillance des débris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Réparation du câble ‘au vol’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Redondance</a:t>
            </a:r>
            <a:endParaRPr lang="fr-BE" dirty="0" smtClean="0"/>
          </a:p>
          <a:p>
            <a:pPr lvl="2" eaLnBrk="1" hangingPunct="1">
              <a:buClr>
                <a:schemeClr val="bg1"/>
              </a:buClr>
              <a:buFontTx/>
              <a:buChar char="o"/>
              <a:defRPr/>
            </a:pPr>
            <a:endParaRPr lang="fr-B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buClr>
                <a:schemeClr val="bg1"/>
              </a:buClr>
              <a:buFontTx/>
              <a:buChar char="o"/>
              <a:defRPr/>
            </a:pPr>
            <a:endParaRPr lang="fr-B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08" name="Rectangle 1028"/>
          <p:cNvSpPr>
            <a:spLocks noChangeArrowheads="1"/>
          </p:cNvSpPr>
          <p:nvPr/>
        </p:nvSpPr>
        <p:spPr bwMode="auto">
          <a:xfrm>
            <a:off x="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Solutions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8"/>
          <p:cNvSpPr>
            <a:spLocks noChangeArrowheads="1"/>
          </p:cNvSpPr>
          <p:nvPr/>
        </p:nvSpPr>
        <p:spPr bwMode="auto">
          <a:xfrm>
            <a:off x="3671888" y="4041775"/>
            <a:ext cx="4213225" cy="2195513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BE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6661150" cy="338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1600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10 Milliards  €, c’est 20 fois moins cher que le projet Apollo ! </a:t>
            </a:r>
            <a:r>
              <a:rPr lang="fr-BE" sz="2400" dirty="0" smtClean="0">
                <a:solidFill>
                  <a:schemeClr val="bg2"/>
                </a:solidFill>
              </a:rPr>
              <a:t/>
            </a:r>
            <a:br>
              <a:rPr lang="fr-BE" sz="2400" dirty="0" smtClean="0">
                <a:solidFill>
                  <a:schemeClr val="bg2"/>
                </a:solidFill>
              </a:rPr>
            </a:br>
            <a:endParaRPr lang="fr-BE" sz="24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Coût d’un jour d’exploitation : 1 Million €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1 trajet dure 1 semaine à 200 Km/h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3 cabines à la fois sur le câble, un départ tous les 3 jours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La plupart seront des cabines jetables ‘aller-simple’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1 Kg en GEO reviendra à 200 ~ 500 € </a:t>
            </a:r>
            <a:br>
              <a:rPr lang="fr-BE" sz="1800" dirty="0" smtClean="0">
                <a:solidFill>
                  <a:schemeClr val="bg2"/>
                </a:solidFill>
              </a:rPr>
            </a:br>
            <a:r>
              <a:rPr lang="fr-BE" sz="1800" dirty="0" smtClean="0">
                <a:solidFill>
                  <a:schemeClr val="bg2"/>
                </a:solidFill>
              </a:rPr>
              <a:t>  (contre 50.000 € maintenant!)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chemeClr val="bg2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Le second coûtera moins de la moitié</a:t>
            </a: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Les suivants auront 200 tonnes de capacité</a:t>
            </a: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chemeClr val="bg2"/>
                </a:solidFill>
              </a:rPr>
              <a:t>Le Kg en GEO tombera à 50€/Kg</a:t>
            </a:r>
            <a:endParaRPr lang="fr-BE" sz="36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2400" dirty="0" smtClean="0">
              <a:solidFill>
                <a:schemeClr val="bg2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5148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Exploitation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8677" name="Picture 7" descr="Gravity_Decr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498600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464050" y="4545013"/>
            <a:ext cx="259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solidFill>
                  <a:schemeClr val="folHlink"/>
                </a:solidFill>
                <a:latin typeface="Comic Sans MS" pitchFamily="66" charset="0"/>
              </a:rPr>
              <a:t>Soldes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400">
                <a:solidFill>
                  <a:schemeClr val="folHlink"/>
                </a:solidFill>
                <a:latin typeface="Comic Sans MS" pitchFamily="66" charset="0"/>
              </a:rPr>
              <a:t>-99%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 flipV="1">
            <a:off x="6335713" y="2565400"/>
            <a:ext cx="1081087" cy="611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BE"/>
          </a:p>
        </p:txBody>
      </p:sp>
      <p:pic>
        <p:nvPicPr>
          <p:cNvPr id="28680" name="Picture 12" descr="pogn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836613"/>
            <a:ext cx="4391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1" name="Connecteur droit 9"/>
          <p:cNvCxnSpPr>
            <a:cxnSpLocks noChangeShapeType="1"/>
          </p:cNvCxnSpPr>
          <p:nvPr/>
        </p:nvCxnSpPr>
        <p:spPr bwMode="auto">
          <a:xfrm flipV="1">
            <a:off x="395288" y="5121275"/>
            <a:ext cx="3168650" cy="36513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e19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94163"/>
            <a:ext cx="8496300" cy="2763837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Bases permanentes en GEO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Usines en apesanteur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Centrales solaires SBSP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Lancement de satellites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médecine en apesanteur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 tourisme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endParaRPr lang="fr-BE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8964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Usages de l’ascenseur spatial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se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62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657225"/>
            <a:ext cx="87503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Câbles pour ponts suspendus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Câbles spatiaux pour transfert de moment d’inertie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Alimentation sans contact de vaisseaux spatiaux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L’ascenseur lunaire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4751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Produits dérivés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e0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52400"/>
            <a:ext cx="8964612" cy="1728788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4000" dirty="0" smtClean="0">
                <a:solidFill>
                  <a:srgbClr val="FFCC00"/>
                </a:solidFill>
              </a:rPr>
              <a:t>Prochain rendez-vous:</a:t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>                                 </a:t>
            </a:r>
            <a:r>
              <a:rPr lang="fr-BE" sz="2800" dirty="0" smtClean="0">
                <a:solidFill>
                  <a:srgbClr val="C00000"/>
                </a:solidFill>
              </a:rPr>
              <a:t>www.eurospaceward.org</a:t>
            </a:r>
            <a:r>
              <a:rPr lang="fr-FR" sz="3200" dirty="0" smtClean="0">
                <a:solidFill>
                  <a:srgbClr val="000066"/>
                </a:solidFill>
              </a:rPr>
              <a:t/>
            </a:r>
            <a:br>
              <a:rPr lang="fr-FR" sz="3200" dirty="0" smtClean="0">
                <a:solidFill>
                  <a:srgbClr val="000066"/>
                </a:solidFill>
              </a:rPr>
            </a:br>
            <a:endParaRPr lang="fr-FR" sz="4000" dirty="0" smtClean="0">
              <a:solidFill>
                <a:srgbClr val="FFCC00"/>
              </a:solidFill>
            </a:endParaRPr>
          </a:p>
        </p:txBody>
      </p:sp>
      <p:pic>
        <p:nvPicPr>
          <p:cNvPr id="33796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3284538"/>
            <a:ext cx="464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1388" y="3429000"/>
            <a:ext cx="20875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BE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Benoit Michel</a:t>
            </a:r>
          </a:p>
        </p:txBody>
      </p:sp>
      <p:pic>
        <p:nvPicPr>
          <p:cNvPr id="1026" name="Picture 2" descr="C:\Users\Ben\Downloads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16" y="908720"/>
            <a:ext cx="6696075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ropbox\Solaire Spatial et Ascenseur Spatial LLN 26 03 2015\docs\fcd4e982be_Soleil-energie-solaire_onlinewoman-CC-by-nc-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2517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948264" cy="747377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r-BE" sz="2800" dirty="0" smtClean="0">
                <a:solidFill>
                  <a:srgbClr val="FFCC00"/>
                </a:solidFill>
              </a:rPr>
              <a:t>Le soleil, une énergie inépuisable</a:t>
            </a:r>
            <a:endParaRPr lang="fr-FR" sz="2800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8002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</a:rPr>
              <a:t> </a:t>
            </a:r>
            <a:r>
              <a:rPr lang="fr-BE" sz="2400" dirty="0" smtClean="0">
                <a:solidFill>
                  <a:srgbClr val="FFCC00"/>
                </a:solidFill>
              </a:rPr>
              <a:t>Un km de large en orbite géostationnaire</a:t>
            </a:r>
            <a:r>
              <a:rPr lang="fr-BE" sz="1800" dirty="0" smtClean="0">
                <a:solidFill>
                  <a:srgbClr val="FFCC00"/>
                </a:solidFill>
              </a:rPr>
              <a:t/>
            </a:r>
            <a:br>
              <a:rPr lang="fr-BE" sz="1800" dirty="0" smtClean="0">
                <a:solidFill>
                  <a:srgbClr val="FFCC00"/>
                </a:solidFill>
              </a:rPr>
            </a:br>
            <a:r>
              <a:rPr lang="fr-BE" sz="1800" dirty="0" smtClean="0">
                <a:solidFill>
                  <a:srgbClr val="FFCC00"/>
                </a:solidFill>
              </a:rPr>
              <a:t>=</a:t>
            </a:r>
            <a:br>
              <a:rPr lang="fr-BE" sz="1800" dirty="0" smtClean="0">
                <a:solidFill>
                  <a:srgbClr val="FFCC00"/>
                </a:solidFill>
              </a:rPr>
            </a:br>
            <a:r>
              <a:rPr lang="fr-BE" sz="2400" dirty="0" smtClean="0">
                <a:solidFill>
                  <a:srgbClr val="FFCC00"/>
                </a:solidFill>
              </a:rPr>
              <a:t>Un potentiel annuel de 2,200,000,000,000,000 KWh</a:t>
            </a:r>
            <a:r>
              <a:rPr lang="fr-BE" sz="1600" dirty="0" smtClean="0">
                <a:solidFill>
                  <a:srgbClr val="FFCC00"/>
                </a:solidFill>
              </a:rPr>
              <a:t/>
            </a:r>
            <a:br>
              <a:rPr lang="fr-BE" sz="1600" dirty="0" smtClean="0">
                <a:solidFill>
                  <a:srgbClr val="FFCC00"/>
                </a:solidFill>
              </a:rPr>
            </a:br>
            <a:r>
              <a:rPr lang="fr-BE" sz="1600" dirty="0" smtClean="0">
                <a:solidFill>
                  <a:srgbClr val="FFCC00"/>
                </a:solidFill>
              </a:rPr>
              <a:t>=</a:t>
            </a:r>
            <a:br>
              <a:rPr lang="fr-BE" sz="1600" dirty="0" smtClean="0">
                <a:solidFill>
                  <a:srgbClr val="FFCC00"/>
                </a:solidFill>
              </a:rPr>
            </a:br>
            <a:r>
              <a:rPr lang="fr-BE" sz="2400" dirty="0" smtClean="0">
                <a:solidFill>
                  <a:srgbClr val="FFCC00"/>
                </a:solidFill>
              </a:rPr>
              <a:t>Tout le pétrole restant sur terre</a:t>
            </a: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endParaRPr lang="fr-FR" sz="3000" dirty="0" smtClean="0">
              <a:solidFill>
                <a:srgbClr val="FFCC00"/>
              </a:solidFill>
            </a:endParaRPr>
          </a:p>
        </p:txBody>
      </p:sp>
      <p:pic>
        <p:nvPicPr>
          <p:cNvPr id="2051" name="Picture 3" descr="C:\Dropbox\Solaire Spatial et Ascenseur Spatial LLN 26 03 2015\docs\eads-astrium-solar-panel-la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33564"/>
            <a:ext cx="9144001" cy="39244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152401"/>
            <a:ext cx="8964612" cy="900336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r-BE" sz="2800" dirty="0" smtClean="0">
                <a:solidFill>
                  <a:srgbClr val="FFCC00"/>
                </a:solidFill>
              </a:rPr>
              <a:t>L’énergie qui vient de l’espace</a:t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endParaRPr lang="fr-FR" sz="2800" dirty="0" smtClean="0">
              <a:solidFill>
                <a:srgbClr val="FFCC00"/>
              </a:solidFill>
            </a:endParaRPr>
          </a:p>
        </p:txBody>
      </p:sp>
      <p:pic>
        <p:nvPicPr>
          <p:cNvPr id="7" name="Ascenseur_Spatial_slide_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bmi\Extreme_Engineering\_COnférence_LLN_Jan2013\pictures\power plants\Space-Island-Group-Orbital-Power-Station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23850" y="4905375"/>
            <a:ext cx="4572000" cy="1547813"/>
          </a:xfrm>
          <a:prstGeom prst="rect">
            <a:avLst/>
          </a:prstGeom>
          <a:solidFill>
            <a:schemeClr val="accent3">
              <a:lumMod val="10000"/>
              <a:alpha val="51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BE"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404813"/>
            <a:ext cx="8785225" cy="900112"/>
          </a:xfrm>
          <a:solidFill>
            <a:srgbClr val="FFCC00">
              <a:alpha val="0"/>
            </a:srgb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          Un m</a:t>
            </a:r>
            <a:r>
              <a:rPr lang="fr-BE" sz="3000" baseline="30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2</a:t>
            </a: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 dans l’espace = 43 m</a:t>
            </a:r>
            <a:r>
              <a:rPr lang="fr-BE" sz="3000" baseline="30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2</a:t>
            </a: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 au sol</a:t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Transparence atmosphérique</a:t>
            </a:r>
            <a:b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Cycle jour/nuit</a:t>
            </a:r>
            <a:b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Météo</a:t>
            </a:r>
            <a:b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r>
              <a:rPr lang="fr-BE" sz="2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Stockage pour lisser la consommation</a:t>
            </a:r>
            <a: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/>
            </a:r>
            <a:br>
              <a:rPr lang="fr-BE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</a:br>
            <a:endParaRPr lang="fr-FR" sz="3000" dirty="0" smtClean="0">
              <a:solidFill>
                <a:srgbClr val="FFCC00"/>
              </a:solidFill>
              <a:effectLst>
                <a:outerShdw blurRad="76200" dist="63500" dir="2700000" algn="tl">
                  <a:srgbClr val="000000"/>
                </a:outerShdw>
              </a:effectLst>
            </a:endParaRPr>
          </a:p>
        </p:txBody>
      </p:sp>
      <p:pic>
        <p:nvPicPr>
          <p:cNvPr id="18437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196975"/>
            <a:ext cx="4779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404813"/>
            <a:ext cx="8785225" cy="900112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</a:rPr>
              <a:t>          Capter dans l’espace, transmettre au sol</a:t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2000" dirty="0" smtClean="0">
                <a:solidFill>
                  <a:srgbClr val="FFCC00"/>
                </a:solidFill>
              </a:rPr>
              <a:t>10 Gigawatt = un carré de 7 km de côté en orbite</a:t>
            </a:r>
            <a:br>
              <a:rPr lang="fr-BE" sz="2000" dirty="0" smtClean="0">
                <a:solidFill>
                  <a:srgbClr val="FFCC00"/>
                </a:solidFill>
              </a:rPr>
            </a:br>
            <a:r>
              <a:rPr lang="fr-BE" sz="2000" dirty="0" smtClean="0">
                <a:solidFill>
                  <a:srgbClr val="FFCC00"/>
                </a:solidFill>
              </a:rPr>
              <a:t>Capteur au sol: 1 km</a:t>
            </a:r>
            <a:r>
              <a:rPr lang="fr-BE" sz="2000" baseline="30000" dirty="0" smtClean="0">
                <a:solidFill>
                  <a:srgbClr val="FFCC00"/>
                </a:solidFill>
              </a:rPr>
              <a:t>2</a:t>
            </a: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endParaRPr lang="fr-FR" sz="3000" dirty="0" smtClean="0">
              <a:solidFill>
                <a:srgbClr val="FFCC00"/>
              </a:solidFill>
            </a:endParaRPr>
          </a:p>
        </p:txBody>
      </p:sp>
      <p:pic>
        <p:nvPicPr>
          <p:cNvPr id="19459" name="Picture 2" descr="C:\bmi\Extreme_Engineering\_COnférence_LLN_Jan2013\pictures\power plants\orbital_solar_power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0" y="2600325"/>
            <a:ext cx="5111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873125"/>
            <a:ext cx="76327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Renouvelable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Non polluant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Impact CO</a:t>
            </a:r>
            <a:r>
              <a:rPr lang="fr-BE" sz="24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nul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Disponible 24 / 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Directement vers les sites demandeurs</a:t>
            </a: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Rentable si mise en orbite &lt; 100 € / Kg</a:t>
            </a: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BE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Le coût de mise en orbite actuel est de 50.000 € /kg</a:t>
            </a:r>
          </a:p>
          <a:p>
            <a:pPr>
              <a:buFont typeface="Arial" pitchFamily="34" charset="0"/>
              <a:buChar char="•"/>
              <a:defRPr/>
            </a:pPr>
            <a:endParaRPr lang="fr-BE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BE" sz="12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SBPS : </a:t>
            </a:r>
            <a:r>
              <a:rPr lang="fr-BE" sz="1200" kern="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Space</a:t>
            </a:r>
            <a:r>
              <a:rPr lang="fr-BE" sz="12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1200" kern="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Based</a:t>
            </a:r>
            <a:r>
              <a:rPr lang="fr-BE" sz="12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1200" kern="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Solar</a:t>
            </a:r>
            <a:r>
              <a:rPr lang="fr-BE" sz="12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Power</a:t>
            </a:r>
            <a:endParaRPr lang="fr-FR" sz="1200" kern="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0"/>
            <a:ext cx="7235825" cy="836613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</a:rPr>
              <a:t>Avantages du « SBSP »</a:t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4800" dirty="0" smtClean="0">
                <a:solidFill>
                  <a:srgbClr val="FFCC00"/>
                </a:solidFill>
              </a:rPr>
              <a:t/>
            </a:r>
            <a:br>
              <a:rPr lang="fr-BE" sz="48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>Inconvénients du « SBSP » </a:t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>Bon à savoir</a:t>
            </a:r>
            <a:endParaRPr lang="fr-FR" sz="3000" dirty="0" smtClean="0">
              <a:solidFill>
                <a:srgbClr val="FFCC00"/>
              </a:solidFill>
            </a:endParaRPr>
          </a:p>
        </p:txBody>
      </p:sp>
      <p:pic>
        <p:nvPicPr>
          <p:cNvPr id="20484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25" y="225425"/>
            <a:ext cx="26939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bmi\Extreme_Engineering\_COnférence_LLN_Jan2013\spaceelevator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63" y="-63500"/>
            <a:ext cx="92122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152400"/>
            <a:ext cx="8964612" cy="1439863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2800" dirty="0" smtClean="0">
                <a:solidFill>
                  <a:srgbClr val="FFCC00"/>
                </a:solidFill>
              </a:rPr>
              <a:t>Solution du problème</a:t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>L’ascenseur spatial, une idée neuve datant de 1895</a:t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>Un câble de 100.000 km et un contrepoids</a:t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>Energie potentielle : 2€/Kg</a:t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/>
            </a:r>
            <a:br>
              <a:rPr lang="fr-BE" sz="2800" dirty="0" smtClean="0">
                <a:solidFill>
                  <a:srgbClr val="FFCC00"/>
                </a:solidFill>
              </a:rPr>
            </a:br>
            <a:r>
              <a:rPr lang="fr-BE" sz="2800" dirty="0" smtClean="0">
                <a:solidFill>
                  <a:srgbClr val="FFCC00"/>
                </a:solidFill>
              </a:rPr>
              <a:t>Un coût &lt;100€/Kg </a:t>
            </a:r>
            <a:endParaRPr lang="fr-FR" sz="2800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152401"/>
            <a:ext cx="8964612" cy="900336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r-BE" sz="2800" dirty="0" smtClean="0">
                <a:solidFill>
                  <a:srgbClr val="FFCC00"/>
                </a:solidFill>
              </a:rPr>
              <a:t>L’ascenseur Spatial</a:t>
            </a:r>
            <a:r>
              <a:rPr lang="fr-BE" sz="2800" smtClean="0">
                <a:solidFill>
                  <a:srgbClr val="FFCC00"/>
                </a:solidFill>
              </a:rPr>
              <a:t/>
            </a:r>
            <a:br>
              <a:rPr lang="fr-BE" sz="2800" smtClean="0">
                <a:solidFill>
                  <a:srgbClr val="FFCC00"/>
                </a:solidFill>
              </a:rPr>
            </a:br>
            <a:endParaRPr lang="fr-FR" sz="2800" dirty="0" smtClean="0">
              <a:solidFill>
                <a:srgbClr val="FFCC00"/>
              </a:solidFill>
            </a:endParaRPr>
          </a:p>
        </p:txBody>
      </p:sp>
      <p:pic>
        <p:nvPicPr>
          <p:cNvPr id="4" name="Ascenseur_Spatial_slide_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5830" y="1033362"/>
            <a:ext cx="6645366" cy="531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mation professionnelle">
  <a:themeElements>
    <a:clrScheme name="Formation professionnell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Formation professionnell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rmation professionnell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DisplayMode>DisplayMode_Single</DisplayMode>
</file>

<file path=customXml/item2.xml><?xml version="1.0" encoding="utf-8"?>
<DataVersion>3</DataVersion>
</file>

<file path=customXml/item3.xml><?xml version="1.0" encoding="utf-8"?>
<DataVersion>3</DataVersion>
</file>

<file path=customXml/item4.xml><?xml version="1.0" encoding="utf-8"?>
<DisplayMode>DisplayMode_Single</DisplayMode>
</file>

<file path=customXml/itemProps1.xml><?xml version="1.0" encoding="utf-8"?>
<ds:datastoreItem xmlns:ds="http://schemas.openxmlformats.org/officeDocument/2006/customXml" ds:itemID="{C53AD7BB-E22B-4BC5-A915-083109F34505}">
  <ds:schemaRefs/>
</ds:datastoreItem>
</file>

<file path=customXml/itemProps2.xml><?xml version="1.0" encoding="utf-8"?>
<ds:datastoreItem xmlns:ds="http://schemas.openxmlformats.org/officeDocument/2006/customXml" ds:itemID="{49A50918-D113-468F-BE71-C64638DEDF3B}">
  <ds:schemaRefs/>
</ds:datastoreItem>
</file>

<file path=customXml/itemProps3.xml><?xml version="1.0" encoding="utf-8"?>
<ds:datastoreItem xmlns:ds="http://schemas.openxmlformats.org/officeDocument/2006/customXml" ds:itemID="{52E28802-7175-4AAC-9D4B-D1CA2C652090}">
  <ds:schemaRefs/>
</ds:datastoreItem>
</file>

<file path=customXml/itemProps4.xml><?xml version="1.0" encoding="utf-8"?>
<ds:datastoreItem xmlns:ds="http://schemas.openxmlformats.org/officeDocument/2006/customXml" ds:itemID="{BE9AE0F5-347F-4AC7-B103-DEE7EFDC61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3870</TotalTime>
  <Words>320</Words>
  <Application>Microsoft Office PowerPoint</Application>
  <PresentationFormat>Affichage à l'écran (4:3)</PresentationFormat>
  <Paragraphs>126</Paragraphs>
  <Slides>19</Slides>
  <Notes>19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Formation professionnelle</vt:lpstr>
      <vt:lpstr>L’ascenseur spatial,  une clé pour une énergie inépuisable</vt:lpstr>
      <vt:lpstr>Le soleil, une énergie inépuisable</vt:lpstr>
      <vt:lpstr> Un km de large en orbite géostationnaire = Un potentiel annuel de 2,200,000,000,000,000 KWh = Tout le pétrole restant sur terre </vt:lpstr>
      <vt:lpstr>L’énergie qui vient de l’espace    </vt:lpstr>
      <vt:lpstr>          Un m2 dans l’espace = 43 m2 au sol          Transparence atmosphérique Cycle jour/nuit Météo Stockage pour lisser la consommation </vt:lpstr>
      <vt:lpstr>          Capter dans l’espace, transmettre au sol  10 Gigawatt = un carré de 7 km de côté en orbite Capteur au sol: 1 km2 </vt:lpstr>
      <vt:lpstr>Avantages du « SBSP »       Inconvénients du « SBSP »    Bon à savoir</vt:lpstr>
      <vt:lpstr>Solution du problème  L’ascenseur spatial, une idée neuve datant de 1895 Un câble de 100.000 km et un contrepoids        Energie potentielle : 2€/Kg  Un coût &lt;100€/Kg </vt:lpstr>
      <vt:lpstr>L’ascenseur Spatial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Prochain rendez-vous:                                     www.eurospaceward.org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Laptop-B</dc:creator>
  <cp:lastModifiedBy>michelb</cp:lastModifiedBy>
  <cp:revision>268</cp:revision>
  <cp:lastPrinted>1601-01-01T00:00:00Z</cp:lastPrinted>
  <dcterms:created xsi:type="dcterms:W3CDTF">1601-01-01T00:00:00Z</dcterms:created>
  <dcterms:modified xsi:type="dcterms:W3CDTF">2015-03-24T14:46:09Z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