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</p:sldMasterIdLst>
  <p:notesMasterIdLst>
    <p:notesMasterId r:id="rId28"/>
  </p:notesMasterIdLst>
  <p:handoutMasterIdLst>
    <p:handoutMasterId r:id="rId29"/>
  </p:handoutMasterIdLst>
  <p:sldIdLst>
    <p:sldId id="299" r:id="rId6"/>
    <p:sldId id="329" r:id="rId7"/>
    <p:sldId id="335" r:id="rId8"/>
    <p:sldId id="339" r:id="rId9"/>
    <p:sldId id="327" r:id="rId10"/>
    <p:sldId id="330" r:id="rId11"/>
    <p:sldId id="334" r:id="rId12"/>
    <p:sldId id="328" r:id="rId13"/>
    <p:sldId id="336" r:id="rId14"/>
    <p:sldId id="333" r:id="rId15"/>
    <p:sldId id="288" r:id="rId16"/>
    <p:sldId id="340" r:id="rId17"/>
    <p:sldId id="289" r:id="rId18"/>
    <p:sldId id="294" r:id="rId19"/>
    <p:sldId id="295" r:id="rId20"/>
    <p:sldId id="296" r:id="rId21"/>
    <p:sldId id="312" r:id="rId22"/>
    <p:sldId id="290" r:id="rId23"/>
    <p:sldId id="315" r:id="rId24"/>
    <p:sldId id="338" r:id="rId25"/>
    <p:sldId id="337" r:id="rId26"/>
    <p:sldId id="32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FFCC00"/>
    <a:srgbClr val="000066"/>
    <a:srgbClr val="990000"/>
    <a:srgbClr val="FFFFCC"/>
    <a:srgbClr val="FFFF99"/>
    <a:srgbClr val="FFCC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7" autoAdjust="0"/>
    <p:restoredTop sz="93566" autoAdjust="0"/>
  </p:normalViewPr>
  <p:slideViewPr>
    <p:cSldViewPr>
      <p:cViewPr varScale="1">
        <p:scale>
          <a:sx n="90" d="100"/>
          <a:sy n="90" d="100"/>
        </p:scale>
        <p:origin x="-990" y="-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8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616EA4B-92CC-43F0-8142-ED4B227842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BCE542F-F7E3-4CC4-B52A-ED6FFA6476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/2013-04-coating-enable-major-boost-solar-cell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ews.vcu.edu/article/Threedimensional_carbon_goes_metallic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B58AEF-7093-48A0-BAAB-253B88543EA8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DAF130-124B-49AA-B06B-9D27CA66A42A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88663-9330-4932-990F-71FEF531E80C}" type="slidenum">
              <a:rPr lang="fr-FR" smtClean="0"/>
              <a:pPr>
                <a:defRPr/>
              </a:pPr>
              <a:t>11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88663-9330-4932-990F-71FEF531E80C}" type="slidenum">
              <a:rPr lang="fr-FR" smtClean="0"/>
              <a:pPr>
                <a:defRPr/>
              </a:pPr>
              <a:t>12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1FAEF-24A0-4B3F-B1FD-8E6AC9621FDA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94A82-893E-4776-9A74-EAB97E7E3180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5EE995-5026-4BA8-BDF3-02465345C2F0}" type="slidenum">
              <a:rPr lang="fr-FR" smtClean="0"/>
              <a:pPr>
                <a:defRPr/>
              </a:pPr>
              <a:t>15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5B5B4-8DAA-419A-8261-A34D9676F21A}" type="slidenum">
              <a:rPr lang="fr-FR" smtClean="0"/>
              <a:pPr>
                <a:defRPr/>
              </a:pPr>
              <a:t>16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95177-DB91-4AEC-B560-6516320F8CFD}" type="slidenum">
              <a:rPr lang="fr-FR" smtClean="0"/>
              <a:pPr>
                <a:defRPr/>
              </a:pPr>
              <a:t>17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874B9-2741-4070-A99A-ABFD432B27CD}" type="slidenum">
              <a:rPr lang="fr-FR" smtClean="0"/>
              <a:pPr>
                <a:defRPr/>
              </a:pPr>
              <a:t>18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A27BA-C26D-4164-BD2F-80976CB19225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A810B7-0091-4661-908C-9A5C5E6F9A00}" type="slidenum">
              <a:rPr lang="fr-FR" smtClean="0"/>
              <a:pPr>
                <a:defRPr/>
              </a:pPr>
              <a:t>2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C25FB-858E-453C-9A25-20766AFAC215}" type="slidenum">
              <a:rPr lang="fr-FR" smtClean="0"/>
              <a:pPr>
                <a:defRPr/>
              </a:pPr>
              <a:t>20</a:t>
            </a:fld>
            <a:endParaRPr lang="fr-FR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C25FB-858E-453C-9A25-20766AFAC215}" type="slidenum">
              <a:rPr lang="fr-FR" smtClean="0"/>
              <a:pPr>
                <a:defRPr/>
              </a:pPr>
              <a:t>21</a:t>
            </a:fld>
            <a:endParaRPr lang="fr-FR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fr-BE" dirty="0" smtClean="0">
                <a:hlinkClick r:id="rId3"/>
              </a:rPr>
              <a:t>http://phys.org/news/2013-04-coating-enable-major-boost-solar-cell.html#inlRlv</a:t>
            </a:r>
            <a:endParaRPr lang="fr-B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mtClean="0">
                <a:hlinkClick r:id="rId4"/>
              </a:rPr>
              <a:t>http://news.vcu.edu/article/Threedimensional_carbon_goes_metallic</a:t>
            </a:r>
            <a:endParaRPr lang="fr-BE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808CE-3E3D-4FFF-8262-BBDB19098DC5}" type="slidenum">
              <a:rPr lang="fr-FR" smtClean="0"/>
              <a:pPr>
                <a:defRPr/>
              </a:pPr>
              <a:t>22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8F0B-5066-4ABA-ACD4-0DC7A07DDA4C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5AAAE-DDD9-46D6-A54C-5D3BEEECBA9D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fr-FR" smtClean="0"/>
              <a:t>2.200 petawatts/heure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B8E44-4F81-4422-9444-278E4CB8A3A2}" type="slidenum">
              <a:rPr lang="fr-FR" smtClean="0"/>
              <a:pPr>
                <a:defRPr/>
              </a:pPr>
              <a:t>5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EE43D-17C7-4645-877F-70C6BC0E608C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766C1-9485-4F64-9222-2686E7CA2B5E}" type="slidenum">
              <a:rPr lang="fr-FR" smtClean="0"/>
              <a:pPr>
                <a:defRPr/>
              </a:pPr>
              <a:t>7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09797-EFAD-4A36-92E9-D0B62D93D71D}" type="slidenum">
              <a:rPr lang="fr-FR" smtClean="0"/>
              <a:pPr>
                <a:defRPr/>
              </a:pPr>
              <a:t>8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09797-EFAD-4A36-92E9-D0B62D93D71D}" type="slidenum">
              <a:rPr lang="fr-FR" smtClean="0"/>
              <a:pPr>
                <a:defRPr/>
              </a:pPr>
              <a:t>9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BE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BE">
                <a:cs typeface="+mn-cs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1A0F785E-3BA6-4DDB-8840-1AC5FBA445CE}" type="slidenum">
              <a:rPr lang="fr-FR"/>
              <a:pPr lvl="1"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14CBA95-F05D-4965-85DB-5353ADDD83C6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0FA540-32F4-4250-B704-C55A037EC7D6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19A61C0-BCD7-4ED6-B810-E8188970CF7D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4B19ADC-C249-4F82-83F8-289486175450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F02AF8A-4BF4-4949-A3AA-CAAE3ED68954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3B0913D-22A2-463A-8718-DABDC5610772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DB89E96-F18B-4945-8108-A5F3D2A82BFF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E490B98-0870-4E8E-9CD5-FAA926CBCDD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1671D5B-CD2C-43D2-B36E-3E2CF6F72C11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25A3842-5104-4ECD-949E-6A2B7BA4C7DD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C34A620-1D36-4F9D-85ED-065DF8A89CEE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AA65EE5-AE77-4F6B-BCA8-1FEB660862E3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BE">
                <a:cs typeface="+mn-cs"/>
              </a:endParaRPr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fr-BE">
                <a:cs typeface="+mn-cs"/>
              </a:endParaRPr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>
                <a:latin typeface="+mj-lt"/>
                <a:cs typeface="+mn-cs"/>
              </a:defRPr>
            </a:lvl2pPr>
          </a:lstStyle>
          <a:p>
            <a:pPr lvl="1">
              <a:defRPr/>
            </a:pPr>
            <a:fld id="{A3ACBE4E-BBC6-4B79-8A74-FBD3947A90EE}" type="slidenum">
              <a:rPr lang="fr-FR"/>
              <a:pPr lvl="1"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bmi\Dropbox\Dropbox\Extreme-Engineering\Conf%20Solvay\presentation\_Space_Elevator_Video_2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bmi\Dropbox\Dropbox\Space%20Elevator\docs\Space_Elevator_Video_1.avi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bmi\Extreme_Engineering\_COnférence_LLN_Jan2013\spaceelevator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63500"/>
            <a:ext cx="9212263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548" y="0"/>
            <a:ext cx="8244916" cy="1700808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>
                <a:solidFill>
                  <a:srgbClr val="FFCC00"/>
                </a:solidFill>
              </a:rPr>
              <a:t>Le soleil, source illimitée d’énergie!</a:t>
            </a:r>
            <a:br>
              <a:rPr lang="fr-FR" sz="4000" dirty="0" smtClean="0">
                <a:solidFill>
                  <a:srgbClr val="FFCC00"/>
                </a:solidFill>
              </a:rPr>
            </a:br>
            <a:endParaRPr lang="fr-FR" sz="4000" dirty="0" smtClean="0">
              <a:solidFill>
                <a:srgbClr val="FFCC00"/>
              </a:solidFill>
            </a:endParaRPr>
          </a:p>
        </p:txBody>
      </p:sp>
      <p:pic>
        <p:nvPicPr>
          <p:cNvPr id="15364" name="Picture 5" descr="C:\Users\Laptop-B\Documents\Downloads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24575"/>
            <a:ext cx="464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6237312"/>
            <a:ext cx="20875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BE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Benoit Michel</a:t>
            </a:r>
          </a:p>
        </p:txBody>
      </p:sp>
      <p:pic>
        <p:nvPicPr>
          <p:cNvPr id="1028" name="Picture 4" descr="C:\Users\Laptop-B\Documents\Downloads\Logo_UC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625244"/>
            <a:ext cx="1439652" cy="11020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bmi\Extreme_Engineering\_COnférence_LLN_Jan2013\spaceelevator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263" y="-63500"/>
            <a:ext cx="9212263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0" y="4365104"/>
            <a:ext cx="4932040" cy="2340260"/>
          </a:xfrm>
          <a:prstGeom prst="rect">
            <a:avLst/>
          </a:prstGeom>
          <a:solidFill>
            <a:schemeClr val="accent3">
              <a:lumMod val="10000"/>
              <a:alpha val="51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BE"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1439863"/>
          </a:xfrm>
        </p:spPr>
        <p:txBody>
          <a:bodyPr anchor="t"/>
          <a:lstStyle/>
          <a:p>
            <a:pPr eaLnBrk="1" hangingPunct="1">
              <a:defRPr/>
            </a:pPr>
            <a:r>
              <a:rPr lang="fr-FR" sz="2800" dirty="0" smtClean="0">
                <a:solidFill>
                  <a:srgbClr val="FFCC00"/>
                </a:solidFill>
              </a:rPr>
              <a:t>Contourner le problème du coût ?</a:t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>Avec l’ascenseur spatial, une idée nouvelle depuis 1895</a:t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>Un câble de 100,000 km, un contrepoids</a:t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>Pour un Kg en GEO,</a:t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>l’énergie potentielle vaut 2 € </a:t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/>
            </a:r>
            <a:br>
              <a:rPr lang="fr-FR" sz="2800" dirty="0" smtClean="0">
                <a:solidFill>
                  <a:srgbClr val="FFCC00"/>
                </a:solidFill>
              </a:rPr>
            </a:br>
            <a:r>
              <a:rPr lang="fr-FR" sz="2800" dirty="0" smtClean="0">
                <a:solidFill>
                  <a:srgbClr val="FFCC00"/>
                </a:solidFill>
              </a:rPr>
              <a:t>But : &lt; 100 € / Kg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se04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35696" y="333375"/>
            <a:ext cx="5508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fr-FR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Le concept</a:t>
            </a:r>
            <a:endParaRPr lang="fr-FR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6" name="_Space_Elevator_Video_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35696" y="1448780"/>
            <a:ext cx="5472608" cy="43780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se0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376772"/>
            <a:ext cx="6551613" cy="3816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z="2800" dirty="0" smtClean="0">
              <a:solidFill>
                <a:schemeClr val="bg2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FR" dirty="0" smtClean="0">
                <a:solidFill>
                  <a:srgbClr val="FFFFCC"/>
                </a:solidFill>
              </a:rPr>
              <a:t>Le câble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FR" dirty="0" smtClean="0">
                <a:solidFill>
                  <a:srgbClr val="FFFFCC"/>
                </a:solidFill>
              </a:rPr>
              <a:t>Déploiement du câble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FR" dirty="0" smtClean="0">
                <a:solidFill>
                  <a:srgbClr val="FFFFCC"/>
                </a:solidFill>
              </a:rPr>
              <a:t>Transmission de puissance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FR" dirty="0" smtClean="0">
                <a:solidFill>
                  <a:srgbClr val="FFFFCC"/>
                </a:solidFill>
              </a:rPr>
              <a:t>Eviter les catastrophes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6004" y="333375"/>
            <a:ext cx="90004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fr-FR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Les défis de l’Ascenseur Spatial</a:t>
            </a:r>
            <a:endParaRPr lang="fr-FR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ptop-B\Desktop\fond-so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52"/>
            <a:ext cx="9144000" cy="6862752"/>
          </a:xfrm>
          <a:prstGeom prst="rect">
            <a:avLst/>
          </a:prstGeom>
          <a:noFill/>
        </p:spPr>
      </p:pic>
      <p:sp>
        <p:nvSpPr>
          <p:cNvPr id="256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6551613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/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    Nanotubes  de carbone(CNT).</a:t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endParaRPr lang="fr-FR" sz="24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Char char="o"/>
            </a:pP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75 fois plus solide que l’acier</a:t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           (12.000 kg/mm</a:t>
            </a:r>
            <a:r>
              <a:rPr lang="fr-FR" sz="2400" baseline="30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  </a:t>
            </a: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vs. 160kg/mm</a:t>
            </a:r>
            <a:r>
              <a:rPr lang="fr-FR" sz="2400" baseline="30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3 </a:t>
            </a: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). </a:t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endParaRPr lang="fr-FR" sz="24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Char char="o"/>
            </a:pP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6 fois plus léger que l’acier (densité 1,3 vs. 7,4).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/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/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3600" i="1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Un ruban</a:t>
            </a: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/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/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100.000 Km x 100 mm x 0,001 mm </a:t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Section nette : 2</a:t>
            </a:r>
            <a:r>
              <a:rPr lang="fr-FR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</a:t>
            </a: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mm</a:t>
            </a:r>
            <a:r>
              <a:rPr lang="fr-FR" sz="2400" baseline="30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 </a:t>
            </a: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/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Volume : 2000 M</a:t>
            </a:r>
            <a:r>
              <a:rPr lang="fr-FR" sz="2400" baseline="30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3</a:t>
            </a: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,  poids: 2600 Tons</a:t>
            </a:r>
            <a:b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FR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Charge utile: 20 Tons</a:t>
            </a:r>
          </a:p>
        </p:txBody>
      </p:sp>
      <p:pic>
        <p:nvPicPr>
          <p:cNvPr id="25603" name="Picture 5" descr="cable_nanotub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3" y="1881188"/>
            <a:ext cx="212566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Nanotubes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9788" y="225425"/>
            <a:ext cx="5048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0"/>
            <a:ext cx="5111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Défi N°1 </a:t>
            </a: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: </a:t>
            </a: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Le câble</a:t>
            </a:r>
            <a:endParaRPr lang="fr-FR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5606" name="Picture 9" descr="nanotub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3225" y="0"/>
            <a:ext cx="21844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 bwMode="auto">
          <a:xfrm flipH="1">
            <a:off x="251520" y="3789040"/>
            <a:ext cx="597693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ptop-B\Desktop\fond-so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52"/>
            <a:ext cx="9144000" cy="6862752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6772"/>
            <a:ext cx="8676456" cy="525621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Déploiement d’une amorce «légère» </a:t>
            </a: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(10%)</a:t>
            </a:r>
            <a:endParaRPr lang="fr-BE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260 Tonnes en orbite basse : câble, contrepoids.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Plusieurs  lancements d’Ariane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Assemblage en orbite basse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Montée jusqu’en GEO (36.000 km)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Déploiement par gravité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endParaRPr lang="fr-BE" sz="20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Déploiement de renforcement</a:t>
            </a:r>
            <a:endParaRPr lang="fr-BE" sz="24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On a lancé une ‘amorce’ de 2 tonnes de charge utile.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On se sert de l‘amorce pour hisser le reste du câble de 2.600 tonnes      (en 230 montées).   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Le câble passe de 0,2 mm</a:t>
            </a:r>
            <a:r>
              <a:rPr lang="fr-BE" sz="2000" baseline="30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</a:t>
            </a: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à 2 mm</a:t>
            </a:r>
            <a:r>
              <a:rPr lang="fr-BE" sz="2000" baseline="30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</a:t>
            </a: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et 20 tonnes de charge utile.</a:t>
            </a:r>
            <a:endParaRPr lang="fr-BE" sz="24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endParaRPr lang="fr-BE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Coût</a:t>
            </a:r>
            <a:endParaRPr lang="fr-BE" sz="24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10 Milliards €.</a:t>
            </a:r>
          </a:p>
          <a:p>
            <a:pPr lvl="2"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61928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Défi N°2 </a:t>
            </a: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: </a:t>
            </a: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Déploiement</a:t>
            </a:r>
            <a:endParaRPr lang="fr-FR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6628" name="Picture 2" descr="SE_Deploi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5925" y="404813"/>
            <a:ext cx="2198688" cy="226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ptop-B\Desktop\fond-so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52"/>
            <a:ext cx="9144000" cy="6862752"/>
          </a:xfrm>
          <a:prstGeom prst="rect">
            <a:avLst/>
          </a:prstGeom>
          <a:noFill/>
        </p:spPr>
      </p:pic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8497888" cy="5005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BE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200 Km/h  pour 7,5 jours de trajet</a:t>
            </a:r>
            <a:b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endParaRPr lang="fr-BE" sz="18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200 KW </a:t>
            </a:r>
            <a:r>
              <a:rPr lang="fr-BE" sz="2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(en pointe)</a:t>
            </a: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pour monter, 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        rien pour redescendre.</a:t>
            </a:r>
            <a:b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endParaRPr lang="fr-BE" sz="18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Alimentation par laser</a:t>
            </a:r>
            <a:b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 depuis le sol vers des</a:t>
            </a:r>
            <a:b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  cellules (50 m</a:t>
            </a:r>
            <a:r>
              <a:rPr lang="fr-BE" sz="2400" baseline="300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</a:t>
            </a: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)</a:t>
            </a:r>
            <a:b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endParaRPr lang="fr-BE" sz="18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2400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Dissipation de l’énergie en descente par panneaux radiants</a:t>
            </a:r>
          </a:p>
        </p:txBody>
      </p:sp>
      <p:pic>
        <p:nvPicPr>
          <p:cNvPr id="27651" name="Picture 4" descr="Climber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8660"/>
            <a:ext cx="3694497" cy="27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8928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Défi N°3 </a:t>
            </a: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Propulsion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ptop-B\Desktop\fond-so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52"/>
            <a:ext cx="9144000" cy="6862752"/>
          </a:xfrm>
          <a:prstGeom prst="rect">
            <a:avLst/>
          </a:prstGeom>
          <a:noFill/>
        </p:spPr>
      </p:pic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6084888" cy="3995737"/>
          </a:xfrm>
        </p:spPr>
        <p:txBody>
          <a:bodyPr/>
          <a:lstStyle/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rgbClr val="FFFF66"/>
                </a:solidFill>
              </a:rPr>
              <a:t>Satellites et débris orbitaux 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rgbClr val="FFFF66"/>
                </a:solidFill>
              </a:rPr>
              <a:t>Météorites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rgbClr val="FFFF66"/>
                </a:solidFill>
              </a:rPr>
              <a:t>Radiations et courants induits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rgbClr val="FFFF66"/>
                </a:solidFill>
              </a:rPr>
              <a:t>Oxydation du câble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rgbClr val="FFFF66"/>
                </a:solidFill>
              </a:rPr>
              <a:t>Vent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dirty="0" smtClean="0">
                <a:solidFill>
                  <a:srgbClr val="FFFF66"/>
                </a:solidFill>
              </a:rPr>
              <a:t>Orages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Défi N°4 </a:t>
            </a: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Eviter les risques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8676" name="Picture 7" descr="SE_Ris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212" y="188913"/>
            <a:ext cx="2598737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en\Downloads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79388" y="3897313"/>
            <a:ext cx="7597775" cy="2771775"/>
          </a:xfrm>
        </p:spPr>
        <p:txBody>
          <a:bodyPr/>
          <a:lstStyle/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Câble ruban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Une base flottante dans le Pacifique 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Renforcer la surveillance des débris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Réparation du câble ‘au vol’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Redondance</a:t>
            </a:r>
            <a:endParaRPr lang="fr-BE" dirty="0" smtClean="0">
              <a:solidFill>
                <a:srgbClr val="FFFF66"/>
              </a:solidFill>
            </a:endParaRPr>
          </a:p>
        </p:txBody>
      </p:sp>
      <p:sp>
        <p:nvSpPr>
          <p:cNvPr id="149508" name="Rectangle 1028"/>
          <p:cNvSpPr>
            <a:spLocks noChangeArrowheads="1"/>
          </p:cNvSpPr>
          <p:nvPr/>
        </p:nvSpPr>
        <p:spPr bwMode="auto">
          <a:xfrm>
            <a:off x="0" y="0"/>
            <a:ext cx="7272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Solutions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8"/>
          <p:cNvSpPr>
            <a:spLocks noChangeArrowheads="1"/>
          </p:cNvSpPr>
          <p:nvPr/>
        </p:nvSpPr>
        <p:spPr bwMode="auto">
          <a:xfrm>
            <a:off x="3887179" y="4221112"/>
            <a:ext cx="4177209" cy="2124212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BE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6661150" cy="338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BE" sz="1600" i="1" dirty="0" smtClean="0">
              <a:solidFill>
                <a:srgbClr val="FFFF66"/>
              </a:solidFill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10 Milliards  €, c’est 20 fois moins cher que le projet Apollo ! </a:t>
            </a:r>
            <a:r>
              <a:rPr lang="fr-BE" sz="2400" dirty="0" smtClean="0">
                <a:solidFill>
                  <a:srgbClr val="FFFF66"/>
                </a:solidFill>
              </a:rPr>
              <a:t/>
            </a:r>
            <a:br>
              <a:rPr lang="fr-BE" sz="2400" dirty="0" smtClean="0">
                <a:solidFill>
                  <a:srgbClr val="FFFF66"/>
                </a:solidFill>
              </a:rPr>
            </a:br>
            <a:endParaRPr lang="fr-BE" sz="2400" dirty="0" smtClean="0">
              <a:solidFill>
                <a:srgbClr val="FFFF66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Coût d’un jour d’exploitation : 1 Million € 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1 trajet dure 1 semaine à 200 Km/h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3 cabines à la fois sur le câble, un départ tous les 3 jours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La plupart seront des cabines jetables ‘aller-simple’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1 Kg en GEO reviendra à 150~ 500 € </a:t>
            </a:r>
            <a:br>
              <a:rPr lang="fr-BE" sz="1800" dirty="0" smtClean="0">
                <a:solidFill>
                  <a:srgbClr val="FFFF66"/>
                </a:solidFill>
              </a:rPr>
            </a:br>
            <a:r>
              <a:rPr lang="fr-BE" sz="1800" dirty="0" smtClean="0">
                <a:solidFill>
                  <a:srgbClr val="FFFF66"/>
                </a:solidFill>
              </a:rPr>
              <a:t>  (contre 50.000 € maintenant!)</a:t>
            </a: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rgbClr val="FFFF66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rgbClr val="FFFF66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rgbClr val="FFFF66"/>
              </a:solidFill>
            </a:endParaRPr>
          </a:p>
          <a:p>
            <a:pPr lvl="1" eaLnBrk="1" hangingPunct="1">
              <a:buClr>
                <a:schemeClr val="bg1"/>
              </a:buClr>
              <a:buFontTx/>
              <a:buChar char="o"/>
            </a:pPr>
            <a:endParaRPr lang="fr-BE" sz="1800" dirty="0" smtClean="0">
              <a:solidFill>
                <a:srgbClr val="FFFF66"/>
              </a:solidFill>
            </a:endParaRP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Le second coûtera moins de la moitié</a:t>
            </a: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Les suivants auront 200 tonnes de capacité</a:t>
            </a:r>
          </a:p>
          <a:p>
            <a:pPr eaLnBrk="1" hangingPunct="1">
              <a:buClr>
                <a:schemeClr val="bg1"/>
              </a:buClr>
              <a:buFontTx/>
              <a:buChar char="o"/>
            </a:pPr>
            <a:r>
              <a:rPr lang="fr-BE" sz="1800" dirty="0" smtClean="0">
                <a:solidFill>
                  <a:srgbClr val="FFFF66"/>
                </a:solidFill>
              </a:rPr>
              <a:t>Le Kg en GEO tombera à 50€/Kg</a:t>
            </a:r>
            <a:endParaRPr lang="fr-BE" sz="3600" dirty="0" smtClean="0">
              <a:solidFill>
                <a:srgbClr val="FFFF66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5148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Exploitation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0725" name="Picture 7" descr="Gravity_Decre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498600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4643908" y="4789264"/>
            <a:ext cx="2592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dirty="0" err="1">
                <a:solidFill>
                  <a:schemeClr val="folHlink"/>
                </a:solidFill>
                <a:latin typeface="Comic Sans MS" pitchFamily="66" charset="0"/>
              </a:rPr>
              <a:t>Soldes</a:t>
            </a:r>
            <a:endParaRPr lang="en-GB" sz="2400" dirty="0">
              <a:solidFill>
                <a:schemeClr val="folHlink"/>
              </a:solidFill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GB" sz="2400" dirty="0">
                <a:solidFill>
                  <a:schemeClr val="folHlink"/>
                </a:solidFill>
                <a:latin typeface="Comic Sans MS" pitchFamily="66" charset="0"/>
              </a:rPr>
              <a:t>-99%</a:t>
            </a: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 flipV="1">
            <a:off x="6335713" y="2565400"/>
            <a:ext cx="1081087" cy="6111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BE"/>
          </a:p>
        </p:txBody>
      </p:sp>
      <p:pic>
        <p:nvPicPr>
          <p:cNvPr id="30728" name="Picture 12" descr="pogn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836613"/>
            <a:ext cx="4391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9" name="Connecteur droit 9"/>
          <p:cNvCxnSpPr>
            <a:cxnSpLocks noChangeShapeType="1"/>
          </p:cNvCxnSpPr>
          <p:nvPr/>
        </p:nvCxnSpPr>
        <p:spPr bwMode="auto">
          <a:xfrm>
            <a:off x="359532" y="4833156"/>
            <a:ext cx="4284476" cy="0"/>
          </a:xfrm>
          <a:prstGeom prst="line">
            <a:avLst/>
          </a:prstGeom>
          <a:noFill/>
          <a:ln w="25400" algn="ctr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se19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56993"/>
            <a:ext cx="8496300" cy="3501008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Bases permanentes en GEO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Usines en apesanteur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dirty="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Centrales solaires SBSP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Lancement de satellites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La médecine en apesanteur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Le tourisme</a:t>
            </a: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r>
              <a:rPr lang="fr-BE" sz="2400" dirty="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Exploitation de la lune </a:t>
            </a:r>
            <a:r>
              <a:rPr lang="fr-BE" sz="2400" dirty="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(</a:t>
            </a:r>
            <a:r>
              <a:rPr lang="fr-BE" sz="2400" dirty="0" err="1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Helium</a:t>
            </a:r>
            <a:r>
              <a:rPr lang="fr-BE" sz="2400" smtClean="0">
                <a:effectLst>
                  <a:outerShdw blurRad="114300" dist="38100" dir="2700000" algn="tl">
                    <a:srgbClr val="000000"/>
                  </a:outerShdw>
                </a:effectLst>
              </a:rPr>
              <a:t>-3)</a:t>
            </a:r>
            <a:endParaRPr lang="fr-BE" sz="2400" dirty="0" smtClean="0">
              <a:effectLst>
                <a:outerShdw blurRad="1143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FontTx/>
              <a:buChar char="o"/>
              <a:defRPr/>
            </a:pPr>
            <a:endParaRPr lang="fr-BE" sz="2400" dirty="0" smtClean="0">
              <a:effectLst>
                <a:outerShdw blurRad="1143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8964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Usages </a:t>
            </a: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Commerciaux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en\Downloads\SpaceSolarP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89475"/>
            <a:ext cx="3419475" cy="1150938"/>
          </a:xfrm>
        </p:spPr>
        <p:txBody>
          <a:bodyPr anchor="t"/>
          <a:lstStyle/>
          <a:p>
            <a:pPr eaLnBrk="1" hangingPunct="1">
              <a:defRPr/>
            </a:pPr>
            <a:r>
              <a:rPr lang="fr-FR" sz="2400" dirty="0" smtClean="0">
                <a:solidFill>
                  <a:srgbClr val="FFCC00"/>
                </a:solidFill>
              </a:rPr>
              <a:t>L’énergie solaire est permanente et gratuite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se1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1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657225"/>
            <a:ext cx="875030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Câbles pour ponts suspendus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Câbles spatiaux pour transfert de moment d’inertie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Fibres de renforcement structurel : avions, éoliennes, …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None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Panneaux photovoltaïques à haut rendement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Alimentation sans contact de vaisseaux spatiaux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L’ascenseur lunaire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4751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Produits dérivés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se1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75030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Nanotubes SWNT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Graphene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Carbone métallique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None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None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None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r>
              <a:rPr lang="fr-BE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 singlet exciton fission » : doublement du rendement ?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None/>
              <a:defRPr/>
            </a:pP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fr-BE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Ref</a:t>
            </a: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«  Three-dimensional </a:t>
            </a:r>
            <a:r>
              <a:rPr lang="fr-BE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carbon</a:t>
            </a: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 </a:t>
            </a:r>
            <a:r>
              <a:rPr lang="fr-BE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goes</a:t>
            </a: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fr-BE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metallic</a:t>
            </a: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  » in news.vcu.edu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None/>
              <a:defRPr/>
            </a:pP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fr-BE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Ref</a:t>
            </a: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« </a:t>
            </a:r>
            <a:r>
              <a:rPr lang="fr-BE" sz="1800" dirty="0" smtClean="0">
                <a:solidFill>
                  <a:srgbClr val="FFFF00"/>
                </a:solidFill>
                <a:latin typeface="Arial Narrow" pitchFamily="34" charset="0"/>
              </a:rPr>
              <a:t> Singlet exciton fission in solution »</a:t>
            </a: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in Nature </a:t>
            </a:r>
            <a:r>
              <a:rPr lang="fr-BE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Chemistry</a:t>
            </a:r>
            <a:r>
              <a:rPr lang="fr-BE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www.nature.com/chem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Char char="o"/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BE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79512" y="0"/>
            <a:ext cx="6120680" cy="7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R&amp;D Matériaux carbone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524" y="4257092"/>
            <a:ext cx="8856476" cy="7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R&amp;D Photovoltaïque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026" name="Picture 2" descr="C:\bmi\Dropbox\Dropbox\Extreme-Engineering\Conf Solvay\docs\graphene--469x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8826" y="836712"/>
            <a:ext cx="2864585" cy="1440160"/>
          </a:xfrm>
          <a:prstGeom prst="rect">
            <a:avLst/>
          </a:prstGeom>
          <a:noFill/>
        </p:spPr>
      </p:pic>
      <p:pic>
        <p:nvPicPr>
          <p:cNvPr id="1027" name="Picture 3" descr="C:\bmi\Dropbox\Dropbox\Extreme-Engineering\Conf Solvay\docs\3D_Metallic_Carb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772" y="2420888"/>
            <a:ext cx="2888715" cy="2628292"/>
          </a:xfrm>
          <a:prstGeom prst="rect">
            <a:avLst/>
          </a:prstGeom>
          <a:noFill/>
        </p:spPr>
      </p:pic>
      <p:pic>
        <p:nvPicPr>
          <p:cNvPr id="1028" name="Picture 4" descr="C:\bmi\Dropbox\Dropbox\Extreme-Engineering\Conf Solvay\docs\imag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604" y="2420888"/>
            <a:ext cx="4931978" cy="1791774"/>
          </a:xfrm>
          <a:prstGeom prst="rect">
            <a:avLst/>
          </a:prstGeom>
          <a:noFill/>
        </p:spPr>
      </p:pic>
      <p:pic>
        <p:nvPicPr>
          <p:cNvPr id="1029" name="Picture 5" descr="C:\bmi\Dropbox\Dropbox\Extreme-Engineering\Conf Solvay\docs\nanotube_cable-7666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872716"/>
            <a:ext cx="1867230" cy="1404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se0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52400"/>
            <a:ext cx="8964612" cy="1728788"/>
          </a:xfrm>
        </p:spPr>
        <p:txBody>
          <a:bodyPr anchor="t"/>
          <a:lstStyle/>
          <a:p>
            <a:pPr eaLnBrk="1" hangingPunct="1">
              <a:defRPr/>
            </a:pPr>
            <a:r>
              <a:rPr lang="fr-BE" sz="4000" dirty="0" smtClean="0">
                <a:solidFill>
                  <a:srgbClr val="FFCC00"/>
                </a:solidFill>
              </a:rPr>
              <a:t>Comme le soleil, la Science ne s’arrête jamais de tourner…</a:t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/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/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/>
            </a:r>
            <a:br>
              <a:rPr lang="fr-BE" sz="4000" dirty="0" smtClean="0">
                <a:solidFill>
                  <a:srgbClr val="FFCC00"/>
                </a:solidFill>
              </a:rPr>
            </a:br>
            <a:r>
              <a:rPr lang="fr-BE" sz="4000" dirty="0" smtClean="0">
                <a:solidFill>
                  <a:srgbClr val="FFCC00"/>
                </a:solidFill>
              </a:rPr>
              <a:t>                                  </a:t>
            </a:r>
            <a:r>
              <a:rPr lang="fr-BE" sz="2800" dirty="0" smtClean="0">
                <a:solidFill>
                  <a:srgbClr val="C00000"/>
                </a:solidFill>
              </a:rPr>
              <a:t>www.isec.org</a:t>
            </a:r>
            <a:br>
              <a:rPr lang="fr-BE" sz="2800" dirty="0" smtClean="0">
                <a:solidFill>
                  <a:srgbClr val="C00000"/>
                </a:solidFill>
              </a:rPr>
            </a:br>
            <a:r>
              <a:rPr lang="fr-BE" sz="2800" dirty="0" smtClean="0">
                <a:solidFill>
                  <a:srgbClr val="C00000"/>
                </a:solidFill>
              </a:rPr>
              <a:t>                                                 www.eurospaceward.org</a:t>
            </a:r>
            <a:r>
              <a:rPr lang="fr-FR" sz="3200" dirty="0" smtClean="0">
                <a:solidFill>
                  <a:srgbClr val="000066"/>
                </a:solidFill>
              </a:rPr>
              <a:t/>
            </a:r>
            <a:br>
              <a:rPr lang="fr-FR" sz="3200" dirty="0" smtClean="0">
                <a:solidFill>
                  <a:srgbClr val="000066"/>
                </a:solidFill>
              </a:rPr>
            </a:br>
            <a:endParaRPr lang="fr-FR" sz="4000" dirty="0" smtClean="0">
              <a:solidFill>
                <a:srgbClr val="FFCC00"/>
              </a:solidFill>
            </a:endParaRPr>
          </a:p>
        </p:txBody>
      </p:sp>
      <p:pic>
        <p:nvPicPr>
          <p:cNvPr id="33796" name="Picture 5" descr="C:\Users\Laptop-B\Documents\Downloads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985284"/>
            <a:ext cx="464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44008" y="6129300"/>
            <a:ext cx="20875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lang="fr-BE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Benoit Michel</a:t>
            </a:r>
          </a:p>
        </p:txBody>
      </p:sp>
      <p:pic>
        <p:nvPicPr>
          <p:cNvPr id="3077" name="Picture 5" descr="C:\Users\Laptop-B\Documents\Downloads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0828"/>
            <a:ext cx="4427984" cy="800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89475"/>
            <a:ext cx="3419475" cy="1150938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The sun is source  of unlimited energy</a:t>
            </a:r>
          </a:p>
        </p:txBody>
      </p:sp>
      <p:pic>
        <p:nvPicPr>
          <p:cNvPr id="17411" name="Picture 2" descr="C:\Users\Laptop-B\Desktop\solar impuls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567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56100" y="4184650"/>
            <a:ext cx="47879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defRPr/>
            </a:pPr>
            <a:r>
              <a:rPr lang="fr-FR" sz="24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Mais il n’y en en que la journée,</a:t>
            </a:r>
          </a:p>
          <a:p>
            <a:pPr>
              <a:defRPr/>
            </a:pPr>
            <a:r>
              <a:rPr lang="fr-FR" sz="24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et seulement par beau temps !</a:t>
            </a:r>
            <a:endParaRPr lang="fr-FR" sz="2400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7524" y="5085184"/>
            <a:ext cx="84613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fr-FR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L’Orbite géostationnaire (GEO) est à 36.000 km d’altitude </a:t>
            </a:r>
            <a:br>
              <a:rPr lang="fr-FR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fr-FR" sz="16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(Trois fois le diamètre de la terre)</a:t>
            </a:r>
            <a:br>
              <a:rPr lang="fr-FR" sz="16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fr-FR" sz="1600" kern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Un bande de 1 km de large y intercepte 212 térawatts-années d’énergie</a:t>
            </a:r>
            <a:br>
              <a:rPr lang="fr-FR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20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fr-FR" sz="16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(84% des réserves mondiales de pétrole fossile)</a:t>
            </a:r>
            <a:endParaRPr lang="fr-FR" sz="2000" kern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r-FR" sz="2000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Laptop-B\Desktop\geo_orb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096249" cy="51211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bmi\Extreme_Engineering\_COnférence_LLN_Jan2013\pictures\power plants\Space-Island-Group-Orbital-Power-Station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07950" y="188913"/>
            <a:ext cx="3527425" cy="1116012"/>
          </a:xfrm>
          <a:prstGeom prst="rect">
            <a:avLst/>
          </a:prstGeom>
          <a:solidFill>
            <a:schemeClr val="accent3">
              <a:lumMod val="10000"/>
              <a:alpha val="51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BE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13" y="5049838"/>
            <a:ext cx="3203575" cy="1547812"/>
          </a:xfrm>
          <a:prstGeom prst="rect">
            <a:avLst/>
          </a:prstGeom>
          <a:solidFill>
            <a:schemeClr val="accent3">
              <a:lumMod val="10000"/>
              <a:alpha val="51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BE"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46" y="116632"/>
            <a:ext cx="7308366" cy="756084"/>
          </a:xfrm>
          <a:solidFill>
            <a:srgbClr val="FFCC00">
              <a:alpha val="0"/>
            </a:srgb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fr-FR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1 m</a:t>
            </a:r>
            <a:r>
              <a:rPr lang="fr-FR" sz="3000" baseline="30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2</a:t>
            </a:r>
            <a:r>
              <a:rPr lang="fr-FR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 dans l’espace = 43 m</a:t>
            </a:r>
            <a:r>
              <a:rPr lang="fr-FR" sz="3000" baseline="30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2  </a:t>
            </a:r>
            <a:r>
              <a:rPr lang="fr-FR" sz="3000" dirty="0" smtClean="0">
                <a:solidFill>
                  <a:srgbClr val="FFCC00"/>
                </a:solidFill>
                <a:effectLst>
                  <a:outerShdw blurRad="76200" dist="63500" dir="2700000" algn="tl">
                    <a:srgbClr val="000000"/>
                  </a:outerShdw>
                </a:effectLst>
              </a:rPr>
              <a:t>au sol</a:t>
            </a:r>
          </a:p>
        </p:txBody>
      </p:sp>
      <p:pic>
        <p:nvPicPr>
          <p:cNvPr id="2052" name="Picture 4" descr="C:\Users\Laptop-B\Desktop\metres co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574" y="3068960"/>
            <a:ext cx="8591828" cy="36314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404813"/>
            <a:ext cx="9144000" cy="900112"/>
          </a:xfrm>
        </p:spPr>
        <p:txBody>
          <a:bodyPr anchor="t"/>
          <a:lstStyle/>
          <a:p>
            <a:pPr eaLnBrk="1" hangingPunct="1">
              <a:defRPr/>
            </a:pPr>
            <a:r>
              <a:rPr lang="fr-FR" sz="2800" dirty="0" smtClean="0">
                <a:solidFill>
                  <a:srgbClr val="FFCC00"/>
                </a:solidFill>
              </a:rPr>
              <a:t>Capter l’énergie dans l’espace, puis la transmettre au sol</a:t>
            </a:r>
            <a:r>
              <a:rPr lang="fr-FR" sz="3000" dirty="0" smtClean="0">
                <a:solidFill>
                  <a:srgbClr val="FFCC00"/>
                </a:solidFill>
              </a:rPr>
              <a:t/>
            </a:r>
            <a:br>
              <a:rPr lang="fr-FR" sz="3000" dirty="0" smtClean="0">
                <a:solidFill>
                  <a:srgbClr val="FFCC00"/>
                </a:solidFill>
              </a:rPr>
            </a:br>
            <a:r>
              <a:rPr lang="fr-FR" sz="3000" dirty="0" smtClean="0">
                <a:solidFill>
                  <a:srgbClr val="FFCC00"/>
                </a:solidFill>
              </a:rPr>
              <a:t/>
            </a:r>
            <a:br>
              <a:rPr lang="fr-FR" sz="3000" dirty="0" smtClean="0">
                <a:solidFill>
                  <a:srgbClr val="FFCC00"/>
                </a:solidFill>
              </a:rPr>
            </a:br>
            <a:r>
              <a:rPr lang="fr-FR" sz="2000" dirty="0" smtClean="0">
                <a:solidFill>
                  <a:srgbClr val="FFCC00"/>
                </a:solidFill>
              </a:rPr>
              <a:t>3 GW au sol nécessitent un carré de 7 km de côté en orbite</a:t>
            </a:r>
            <a:br>
              <a:rPr lang="fr-FR" sz="2000" dirty="0" smtClean="0">
                <a:solidFill>
                  <a:srgbClr val="FFCC00"/>
                </a:solidFill>
              </a:rPr>
            </a:br>
            <a:r>
              <a:rPr lang="fr-FR" sz="1400" dirty="0" smtClean="0">
                <a:solidFill>
                  <a:srgbClr val="FFCC00"/>
                </a:solidFill>
              </a:rPr>
              <a:t/>
            </a:r>
            <a:br>
              <a:rPr lang="fr-FR" sz="1400" dirty="0" smtClean="0">
                <a:solidFill>
                  <a:srgbClr val="FFCC00"/>
                </a:solidFill>
              </a:rPr>
            </a:br>
            <a:r>
              <a:rPr lang="fr-FR" sz="2000" dirty="0" smtClean="0">
                <a:solidFill>
                  <a:srgbClr val="FFCC00"/>
                </a:solidFill>
              </a:rPr>
              <a:t>Récepteur au sol: 1 km</a:t>
            </a:r>
            <a:r>
              <a:rPr lang="fr-FR" sz="2000" baseline="30000" dirty="0" smtClean="0">
                <a:solidFill>
                  <a:srgbClr val="FFCC00"/>
                </a:solidFill>
              </a:rPr>
              <a:t>2</a:t>
            </a:r>
            <a:r>
              <a:rPr lang="fr-FR" sz="3000" dirty="0" smtClean="0">
                <a:solidFill>
                  <a:srgbClr val="FFCC00"/>
                </a:solidFill>
              </a:rPr>
              <a:t/>
            </a:r>
            <a:br>
              <a:rPr lang="fr-FR" sz="3000" dirty="0" smtClean="0">
                <a:solidFill>
                  <a:srgbClr val="FFCC00"/>
                </a:solidFill>
              </a:rPr>
            </a:br>
            <a:r>
              <a:rPr lang="fr-FR" sz="3000" dirty="0" smtClean="0">
                <a:solidFill>
                  <a:srgbClr val="FFCC00"/>
                </a:solidFill>
              </a:rPr>
              <a:t/>
            </a:r>
            <a:br>
              <a:rPr lang="fr-FR" sz="3000" dirty="0" smtClean="0">
                <a:solidFill>
                  <a:srgbClr val="FFCC00"/>
                </a:solidFill>
              </a:rPr>
            </a:br>
            <a:r>
              <a:rPr lang="fr-FR" sz="3000" dirty="0" smtClean="0">
                <a:solidFill>
                  <a:srgbClr val="FFCC00"/>
                </a:solidFill>
              </a:rPr>
              <a:t/>
            </a:r>
            <a:br>
              <a:rPr lang="fr-FR" sz="3000" dirty="0" smtClean="0">
                <a:solidFill>
                  <a:srgbClr val="FFCC00"/>
                </a:solidFill>
              </a:rPr>
            </a:br>
            <a:r>
              <a:rPr lang="fr-FR" sz="3000" dirty="0" smtClean="0">
                <a:solidFill>
                  <a:srgbClr val="FFCC00"/>
                </a:solidFill>
              </a:rPr>
              <a:t/>
            </a:r>
            <a:br>
              <a:rPr lang="fr-FR" sz="3000" dirty="0" smtClean="0">
                <a:solidFill>
                  <a:srgbClr val="FFCC00"/>
                </a:solidFill>
              </a:rPr>
            </a:br>
            <a:r>
              <a:rPr lang="fr-FR" sz="3000" dirty="0" smtClean="0">
                <a:solidFill>
                  <a:srgbClr val="FFCC00"/>
                </a:solidFill>
              </a:rPr>
              <a:t/>
            </a:r>
            <a:br>
              <a:rPr lang="fr-FR" sz="3000" dirty="0" smtClean="0">
                <a:solidFill>
                  <a:srgbClr val="FFCC00"/>
                </a:solidFill>
              </a:rPr>
            </a:br>
            <a:r>
              <a:rPr lang="fr-FR" sz="3000" dirty="0" smtClean="0">
                <a:solidFill>
                  <a:srgbClr val="FFCC00"/>
                </a:solidFill>
              </a:rPr>
              <a:t/>
            </a:r>
            <a:br>
              <a:rPr lang="fr-FR" sz="3000" dirty="0" smtClean="0">
                <a:solidFill>
                  <a:srgbClr val="FFCC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49 km2 @1366 w/m2</a:t>
            </a:r>
            <a:br>
              <a:rPr lang="fr-FR" sz="2000" dirty="0" smtClean="0">
                <a:solidFill>
                  <a:srgbClr val="FFC0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23% rendement PV</a:t>
            </a:r>
            <a:br>
              <a:rPr lang="fr-FR" sz="2000" dirty="0" smtClean="0">
                <a:solidFill>
                  <a:srgbClr val="FFC0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66 GW -&gt; 15Gw</a:t>
            </a:r>
            <a:br>
              <a:rPr lang="fr-FR" sz="2000" dirty="0" smtClean="0">
                <a:solidFill>
                  <a:srgbClr val="FFC0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20% transmission</a:t>
            </a:r>
            <a:br>
              <a:rPr lang="fr-FR" sz="2000" dirty="0" smtClean="0">
                <a:solidFill>
                  <a:srgbClr val="FFC0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15-&gt; 3 GW au sol</a:t>
            </a:r>
          </a:p>
        </p:txBody>
      </p:sp>
      <p:pic>
        <p:nvPicPr>
          <p:cNvPr id="20483" name="Picture 2" descr="C:\bmi\Extreme_Engineering\_COnférence_LLN_Jan2013\pictures\power plants\orbital_solar_power_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0" y="2600325"/>
            <a:ext cx="5111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ace_Elevator_Video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3508" y="4113076"/>
            <a:ext cx="87849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fr-FR" sz="2000" dirty="0" smtClean="0">
                <a:latin typeface="+mj-lt"/>
              </a:rPr>
              <a:t>Un groupe de 16 industriels (Mitsubishi, …)   devrait lancer un satellite en</a:t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   2016 pour tester la transmission d’énergie  par laser et micro-ondes.</a:t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D’après leur étude, le coût du SBSP serait de 21.000 $ / KW, </a:t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   soit 300 x le coût du gaz naturel.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1100" dirty="0" smtClean="0"/>
          </a:p>
          <a:p>
            <a:pPr>
              <a:defRPr/>
            </a:pPr>
            <a:endParaRPr lang="fr-FR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defRPr/>
            </a:pPr>
            <a:endParaRPr lang="fr-FR" sz="16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1600" dirty="0" smtClean="0">
                <a:solidFill>
                  <a:srgbClr val="FFFF00"/>
                </a:solidFill>
                <a:latin typeface="Arial Narrow" pitchFamily="34" charset="0"/>
              </a:rPr>
              <a:t>    Read more at phys.org/news172224356.html#</a:t>
            </a:r>
            <a:r>
              <a:rPr lang="fr-FR" sz="1600" dirty="0" err="1" smtClean="0">
                <a:solidFill>
                  <a:srgbClr val="FFFF00"/>
                </a:solidFill>
                <a:latin typeface="Arial Narrow" pitchFamily="34" charset="0"/>
              </a:rPr>
              <a:t>jCp</a:t>
            </a:r>
            <a:r>
              <a:rPr lang="fr-FR" sz="1600" dirty="0" smtClean="0">
                <a:solidFill>
                  <a:srgbClr val="FFFF00"/>
                </a:solidFill>
                <a:latin typeface="Arial Narrow" pitchFamily="34" charset="0"/>
              </a:rPr>
              <a:t>  (Novembre 2013)</a:t>
            </a:r>
            <a:endParaRPr lang="fr-FR" sz="16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sz="2400" dirty="0" smtClean="0"/>
          </a:p>
          <a:p>
            <a:pPr>
              <a:defRPr/>
            </a:pPr>
            <a:endParaRPr lang="fr-FR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41146" cy="1232756"/>
          </a:xfrm>
        </p:spPr>
        <p:txBody>
          <a:bodyPr anchor="t"/>
          <a:lstStyle/>
          <a:p>
            <a:pPr eaLnBrk="1" hangingPunct="1">
              <a:defRPr/>
            </a:pPr>
            <a:r>
              <a:rPr lang="fr-BE" sz="3000" dirty="0" smtClean="0">
                <a:solidFill>
                  <a:srgbClr val="FFCC00"/>
                </a:solidFill>
              </a:rPr>
              <a:t>2013 : Un projet Japonais va explorer la transmission d’énergie sans contact</a:t>
            </a:r>
            <a:endParaRPr lang="fr-FR" sz="3000" dirty="0" smtClean="0">
              <a:solidFill>
                <a:srgbClr val="FFCC00"/>
              </a:solidFill>
            </a:endParaRPr>
          </a:p>
        </p:txBody>
      </p:sp>
      <p:pic>
        <p:nvPicPr>
          <p:cNvPr id="22533" name="Picture 5" descr="C:\Users\Laptop-B\Desktop\21billiono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88740"/>
            <a:ext cx="4319105" cy="28575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836613"/>
            <a:ext cx="7632700" cy="590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Font typeface="Arial" pitchFamily="34" charset="0"/>
              <a:buChar char="•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Renouvelable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Non polluant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Pas d’impact CO</a:t>
            </a:r>
            <a:r>
              <a:rPr lang="fr-FR" sz="2400" kern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Disponible  24 / 7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Livraison sur site de consommation</a:t>
            </a:r>
          </a:p>
          <a:p>
            <a:pPr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- pas d’intermédiaires</a:t>
            </a:r>
          </a:p>
          <a:p>
            <a:pPr>
              <a:buFont typeface="Arial" pitchFamily="34" charset="0"/>
              <a:buChar char="•"/>
              <a:defRPr/>
            </a:pPr>
            <a:endParaRPr lang="fr-FR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Profitable si mise en orbite &lt; 100 € / Kg</a:t>
            </a:r>
          </a:p>
          <a:p>
            <a:pPr>
              <a:buFont typeface="Arial" pitchFamily="34" charset="0"/>
              <a:buChar char="•"/>
              <a:defRPr/>
            </a:pPr>
            <a:endParaRPr lang="fr-FR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Le coût du Kg en orbite GEO est de 50,000 €</a:t>
            </a:r>
          </a:p>
          <a:p>
            <a:pPr>
              <a:buFont typeface="Arial" pitchFamily="34" charset="0"/>
              <a:buChar char="•"/>
              <a:defRPr/>
            </a:pPr>
            <a:endParaRPr lang="fr-FR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sz="12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SBSP : </a:t>
            </a:r>
            <a:r>
              <a:rPr lang="fr-FR" sz="1200" kern="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Space</a:t>
            </a:r>
            <a:r>
              <a:rPr lang="fr-FR" sz="12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Based </a:t>
            </a:r>
            <a:r>
              <a:rPr lang="fr-FR" sz="1200" kern="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Solar</a:t>
            </a:r>
            <a:r>
              <a:rPr lang="fr-FR" sz="1200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Power</a:t>
            </a:r>
            <a:endParaRPr lang="fr-FR" sz="1200" kern="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0"/>
            <a:ext cx="3312554" cy="836613"/>
          </a:xfrm>
        </p:spPr>
        <p:txBody>
          <a:bodyPr anchor="t"/>
          <a:lstStyle/>
          <a:p>
            <a:pPr eaLnBrk="1" hangingPunct="1">
              <a:defRPr/>
            </a:pPr>
            <a:r>
              <a:rPr lang="fr-BE" sz="3000" dirty="0" smtClean="0">
                <a:solidFill>
                  <a:srgbClr val="FFCC00"/>
                </a:solidFill>
              </a:rPr>
              <a:t>SBSP : le pour</a:t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4800" dirty="0" smtClean="0">
                <a:solidFill>
                  <a:srgbClr val="FFCC00"/>
                </a:solidFill>
              </a:rPr>
              <a:t/>
            </a:r>
            <a:br>
              <a:rPr lang="fr-BE" sz="48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>SBSP : le contre</a:t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/>
            </a:r>
            <a:br>
              <a:rPr lang="fr-BE" sz="3000" dirty="0" smtClean="0">
                <a:solidFill>
                  <a:srgbClr val="FFCC00"/>
                </a:solidFill>
              </a:rPr>
            </a:br>
            <a:r>
              <a:rPr lang="fr-BE" sz="3000" dirty="0" smtClean="0">
                <a:solidFill>
                  <a:srgbClr val="FFCC00"/>
                </a:solidFill>
              </a:rPr>
              <a:t>Bon à savoir</a:t>
            </a:r>
            <a:endParaRPr lang="fr-FR" sz="3000" dirty="0" smtClean="0">
              <a:solidFill>
                <a:srgbClr val="FFCC00"/>
              </a:solidFill>
            </a:endParaRPr>
          </a:p>
        </p:txBody>
      </p:sp>
      <p:pic>
        <p:nvPicPr>
          <p:cNvPr id="22532" name="Picture 5" descr="C:\Users\Laptop-B\Documents\Downloads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599" y="225425"/>
            <a:ext cx="2865013" cy="5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ion professionnelle">
  <a:themeElements>
    <a:clrScheme name="Formation professionnell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Formation professionnell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rmation professionnell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 professionnell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 professionnell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 professionnell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 professionnell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DisplayMode>DisplayMode_Single</DisplayMode>
</file>

<file path=customXml/item2.xml><?xml version="1.0" encoding="utf-8"?>
<DataVersion>3</DataVersion>
</file>

<file path=customXml/item3.xml><?xml version="1.0" encoding="utf-8"?>
<DataVersion>3</DataVersion>
</file>

<file path=customXml/item4.xml><?xml version="1.0" encoding="utf-8"?>
<DisplayMode>DisplayMode_Single</DisplayMode>
</file>

<file path=customXml/itemProps1.xml><?xml version="1.0" encoding="utf-8"?>
<ds:datastoreItem xmlns:ds="http://schemas.openxmlformats.org/officeDocument/2006/customXml" ds:itemID="{C53AD7BB-E22B-4BC5-A915-083109F34505}">
  <ds:schemaRefs/>
</ds:datastoreItem>
</file>

<file path=customXml/itemProps2.xml><?xml version="1.0" encoding="utf-8"?>
<ds:datastoreItem xmlns:ds="http://schemas.openxmlformats.org/officeDocument/2006/customXml" ds:itemID="{49A50918-D113-468F-BE71-C64638DEDF3B}">
  <ds:schemaRefs/>
</ds:datastoreItem>
</file>

<file path=customXml/itemProps3.xml><?xml version="1.0" encoding="utf-8"?>
<ds:datastoreItem xmlns:ds="http://schemas.openxmlformats.org/officeDocument/2006/customXml" ds:itemID="{52E28802-7175-4AAC-9D4B-D1CA2C652090}">
  <ds:schemaRefs/>
</ds:datastoreItem>
</file>

<file path=customXml/itemProps4.xml><?xml version="1.0" encoding="utf-8"?>
<ds:datastoreItem xmlns:ds="http://schemas.openxmlformats.org/officeDocument/2006/customXml" ds:itemID="{BE9AE0F5-347F-4AC7-B103-DEE7EFDC61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3133</TotalTime>
  <Words>464</Words>
  <Application>Microsoft Office PowerPoint</Application>
  <PresentationFormat>Affichage à l'écran (4:3)</PresentationFormat>
  <Paragraphs>168</Paragraphs>
  <Slides>22</Slides>
  <Notes>22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Formation professionnelle</vt:lpstr>
      <vt:lpstr>Le soleil, source illimitée d’énergie! </vt:lpstr>
      <vt:lpstr>L’énergie solaire est permanente et gratuite</vt:lpstr>
      <vt:lpstr>The sun is source  of unlimited energy</vt:lpstr>
      <vt:lpstr>Diapositive 4</vt:lpstr>
      <vt:lpstr>1 m2 dans l’espace = 43 m2  au sol</vt:lpstr>
      <vt:lpstr>Capter l’énergie dans l’espace, puis la transmettre au sol  3 GW au sol nécessitent un carré de 7 km de côté en orbite  Récepteur au sol: 1 km2      49 km2 @1366 w/m2 23% rendement PV 66 GW -&gt; 15Gw 20% transmission 15-&gt; 3 GW au sol</vt:lpstr>
      <vt:lpstr>Diapositive 7</vt:lpstr>
      <vt:lpstr>2013 : Un projet Japonais va explorer la transmission d’énergie sans contact</vt:lpstr>
      <vt:lpstr>SBSP : le pour       SBSP : le contre   Bon à savoir</vt:lpstr>
      <vt:lpstr>Contourner le problème du coût ?  Avec l’ascenseur spatial, une idée nouvelle depuis 1895  Un câble de 100,000 km, un contrepoids       Pour un Kg en GEO, l’énergie potentielle vaut 2 €   But : &lt; 100 € / Kg 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Comme le soleil, la Science ne s’arrête jamais de tourner…                                      www.isec.org                                                  www.eurospaceward.org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Laptop-B</dc:creator>
  <cp:lastModifiedBy>Laptop-B</cp:lastModifiedBy>
  <cp:revision>313</cp:revision>
  <cp:lastPrinted>1601-01-01T00:00:00Z</cp:lastPrinted>
  <dcterms:created xsi:type="dcterms:W3CDTF">1601-01-01T00:00:00Z</dcterms:created>
  <dcterms:modified xsi:type="dcterms:W3CDTF">2013-11-19T16:13:38Z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